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2"/>
  </p:notesMasterIdLst>
  <p:handoutMasterIdLst>
    <p:handoutMasterId r:id="rId13"/>
  </p:handoutMasterIdLst>
  <p:sldIdLst>
    <p:sldId id="257" r:id="rId2"/>
    <p:sldId id="266" r:id="rId3"/>
    <p:sldId id="264" r:id="rId4"/>
    <p:sldId id="263" r:id="rId5"/>
    <p:sldId id="259" r:id="rId6"/>
    <p:sldId id="262" r:id="rId7"/>
    <p:sldId id="265" r:id="rId8"/>
    <p:sldId id="267" r:id="rId9"/>
    <p:sldId id="268"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 mediu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il mediu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A6197C0-6F93-4DDC-B388-4A311E383667}" type="datetime1">
              <a:rPr lang="ro-RO" smtClean="0"/>
              <a:t>07.05.2025</a:t>
            </a:fld>
            <a:endParaRPr lang="en-US" dirty="0"/>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A82B259-CE05-48A8-846C-C8EDA67478E8}" type="datetime1">
              <a:rPr lang="ro-RO" smtClean="0"/>
              <a:t>07.05.2025</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o"/>
              <a:t>Faceți clic pentru a edita stilurile de text coordonator</a:t>
            </a:r>
            <a:endParaRPr lang="en-US"/>
          </a:p>
          <a:p>
            <a:pPr lvl="1" rtl="0"/>
            <a:r>
              <a:rPr lang="ro"/>
              <a:t>Al doilea nivel</a:t>
            </a:r>
          </a:p>
          <a:p>
            <a:pPr lvl="2" rtl="0"/>
            <a:r>
              <a:rPr lang="ro"/>
              <a:t>Al treilea nivel</a:t>
            </a:r>
          </a:p>
          <a:p>
            <a:pPr lvl="3" rtl="0"/>
            <a:r>
              <a:rPr lang="ro"/>
              <a:t>Al patrulea nivel</a:t>
            </a:r>
          </a:p>
          <a:p>
            <a:pPr lvl="4" rtl="0"/>
            <a:r>
              <a:rPr lang="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2B3D9822-F745-4969-8F51-CE3D9A133CC3}" type="datetime1">
              <a:rPr lang="ro-RO" smtClean="0"/>
              <a:t>07.05.2025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8668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07.05.2025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9089388"/>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07.05.2025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57579144"/>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07.05.2025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2932674"/>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07.05.2025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8607869"/>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CBF944F3-8485-4BDC-BABF-34C8B30917A7}" type="datetime1">
              <a:rPr lang="ro-RO" smtClean="0"/>
              <a:t>07.05.2025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27563420"/>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CBF944F3-8485-4BDC-BABF-34C8B30917A7}" type="datetime1">
              <a:rPr lang="ro-RO" smtClean="0"/>
              <a:t>07.05.2025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09915587"/>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BF944F3-8485-4BDC-BABF-34C8B30917A7}" type="datetime1">
              <a:rPr lang="ro-RO" smtClean="0"/>
              <a:t>07.05.2025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62373237"/>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BF944F3-8485-4BDC-BABF-34C8B30917A7}" type="datetime1">
              <a:rPr lang="ro-RO" smtClean="0"/>
              <a:t>07.05.2025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8371826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BF944F3-8485-4BDC-BABF-34C8B30917A7}" type="datetime1">
              <a:rPr lang="ro-RO" smtClean="0"/>
              <a:t>07.05.2025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8309897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08DF754F-32BA-4731-A459-60104E25B93A}" type="datetime1">
              <a:rPr lang="ro-RO" smtClean="0"/>
              <a:t>07.05.2025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8762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BF944F3-8485-4BDC-BABF-34C8B30917A7}" type="datetime1">
              <a:rPr lang="ro-RO" smtClean="0"/>
              <a:t>07.05.2025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829495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913774" y="3051012"/>
            <a:ext cx="5106027"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6172200" y="3051012"/>
            <a:ext cx="5105401"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CBF944F3-8485-4BDC-BABF-34C8B30917A7}" type="datetime1">
              <a:rPr lang="ro-RO" smtClean="0"/>
              <a:t>07.05.2025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9286401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CA9CD5ED-0DD8-4639-A0CC-A7E7F3EE93BA}" type="datetime1">
              <a:rPr lang="ro-RO" smtClean="0"/>
              <a:t>07.05.2025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8233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fld id="{B8BCEB24-D323-41FF-9618-0B1F209F6ED8}" type="datetime1">
              <a:rPr lang="ro-RO" smtClean="0"/>
              <a:t>07.05.2025</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53576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07.05.2025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5975085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71FEEC99-4875-42DD-AC2F-168DB28E55D8}" type="datetime1">
              <a:rPr lang="ro-RO" smtClean="0"/>
              <a:t>07.05.2025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35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F944F3-8485-4BDC-BABF-34C8B30917A7}" type="datetime1">
              <a:rPr lang="ro-RO" smtClean="0"/>
              <a:t>07.05.2025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2097003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hf sldNum="0"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forms/d/1xmy9IZGj2RDLOWaCXoUc5kLEIS87qi2fXptfXezOThE/edit"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cispace.com/papers/differential-ability-of-marine-and-freshwater-macrophytes-to-3mvl0ui1cg"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scispace.com/papers/comparative-ecology-of-submersed-grass-beds-in-freshwater-1zjroqdjw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asetăText 20">
            <a:extLst>
              <a:ext uri="{FF2B5EF4-FFF2-40B4-BE49-F238E27FC236}">
                <a16:creationId xmlns:a16="http://schemas.microsoft.com/office/drawing/2014/main" id="{5D60B4B0-2AAE-1F2A-FDD8-DA99A244BA7F}"/>
              </a:ext>
            </a:extLst>
          </p:cNvPr>
          <p:cNvSpPr txBox="1"/>
          <p:nvPr/>
        </p:nvSpPr>
        <p:spPr>
          <a:xfrm>
            <a:off x="6412862" y="2114561"/>
            <a:ext cx="5342557" cy="1323439"/>
          </a:xfrm>
          <a:prstGeom prst="rect">
            <a:avLst/>
          </a:prstGeom>
          <a:noFill/>
        </p:spPr>
        <p:txBody>
          <a:bodyPr wrap="square">
            <a:spAutoFit/>
          </a:bodyPr>
          <a:lstStyle/>
          <a:p>
            <a:pPr algn="ctr"/>
            <a:r>
              <a:rPr lang="en-US" sz="4000" b="1" dirty="0" err="1">
                <a:solidFill>
                  <a:srgbClr val="002060"/>
                </a:solidFill>
                <a:effectLst>
                  <a:outerShdw blurRad="38100" dist="38100" dir="2700000" algn="tl">
                    <a:srgbClr val="000000">
                      <a:alpha val="43137"/>
                    </a:srgbClr>
                  </a:outerShdw>
                </a:effectLst>
                <a:latin typeface="Calisto MT" panose="02040603050505030304" pitchFamily="18" charset="0"/>
                <a:ea typeface="MS Mincho" panose="02020609040205080304" pitchFamily="49" charset="-128"/>
                <a:cs typeface="Times New Roman" panose="02020603050405020304" pitchFamily="18" charset="0"/>
              </a:rPr>
              <a:t>BlueC</a:t>
            </a:r>
            <a:r>
              <a:rPr lang="en-US" sz="4000" b="1" dirty="0">
                <a:solidFill>
                  <a:srgbClr val="002060"/>
                </a:solidFill>
                <a:effectLst>
                  <a:outerShdw blurRad="38100" dist="38100" dir="2700000" algn="tl">
                    <a:srgbClr val="000000">
                      <a:alpha val="43137"/>
                    </a:srgbClr>
                  </a:outerShdw>
                </a:effectLst>
                <a:latin typeface="Calisto MT" panose="02040603050505030304" pitchFamily="18" charset="0"/>
                <a:ea typeface="MS Mincho" panose="02020609040205080304" pitchFamily="49" charset="-128"/>
                <a:cs typeface="Times New Roman" panose="02020603050405020304" pitchFamily="18" charset="0"/>
              </a:rPr>
              <a:t> Project – Activity Report </a:t>
            </a:r>
            <a:endParaRPr lang="ro-RO" sz="4000" b="1" dirty="0">
              <a:solidFill>
                <a:srgbClr val="002060"/>
              </a:solidFill>
              <a:effectLst>
                <a:outerShdw blurRad="38100" dist="38100" dir="2700000" algn="tl">
                  <a:srgbClr val="000000">
                    <a:alpha val="43137"/>
                  </a:srgbClr>
                </a:outerShdw>
              </a:effectLst>
              <a:latin typeface="Calisto MT" panose="02040603050505030304" pitchFamily="18" charset="0"/>
            </a:endParaRPr>
          </a:p>
        </p:txBody>
      </p:sp>
      <p:pic>
        <p:nvPicPr>
          <p:cNvPr id="23" name="Imagine 22">
            <a:extLst>
              <a:ext uri="{FF2B5EF4-FFF2-40B4-BE49-F238E27FC236}">
                <a16:creationId xmlns:a16="http://schemas.microsoft.com/office/drawing/2014/main" id="{E4601504-BE8C-5B66-F8C7-A6FC61CA9493}"/>
              </a:ext>
            </a:extLst>
          </p:cNvPr>
          <p:cNvPicPr>
            <a:picLocks noChangeAspect="1"/>
          </p:cNvPicPr>
          <p:nvPr/>
        </p:nvPicPr>
        <p:blipFill>
          <a:blip r:embed="rId2"/>
          <a:stretch>
            <a:fillRect/>
          </a:stretch>
        </p:blipFill>
        <p:spPr>
          <a:xfrm>
            <a:off x="-6" y="0"/>
            <a:ext cx="5779146" cy="6876000"/>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48098C6F-6A61-B23C-9B43-4639E9FE3E37}"/>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pic>
        <p:nvPicPr>
          <p:cNvPr id="3074" name="Picture 2" descr="Lacul Beleu, mult mai vizitat în ultima perioadă">
            <a:extLst>
              <a:ext uri="{FF2B5EF4-FFF2-40B4-BE49-F238E27FC236}">
                <a16:creationId xmlns:a16="http://schemas.microsoft.com/office/drawing/2014/main" id="{9AA6C2DC-C36B-1C84-CEB4-355C6F7EF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a:extLst>
              <a:ext uri="{FF2B5EF4-FFF2-40B4-BE49-F238E27FC236}">
                <a16:creationId xmlns:a16="http://schemas.microsoft.com/office/drawing/2014/main" id="{CA3F68B3-7F37-F1E7-8916-1A961380E8D5}"/>
              </a:ext>
            </a:extLst>
          </p:cNvPr>
          <p:cNvSpPr txBox="1"/>
          <p:nvPr/>
        </p:nvSpPr>
        <p:spPr>
          <a:xfrm>
            <a:off x="1790700" y="434459"/>
            <a:ext cx="8610600" cy="830997"/>
          </a:xfrm>
          <a:prstGeom prst="rect">
            <a:avLst/>
          </a:prstGeom>
          <a:noFill/>
        </p:spPr>
        <p:txBody>
          <a:bodyPr wrap="square">
            <a:spAutoFit/>
          </a:bodyPr>
          <a:lstStyle/>
          <a:p>
            <a:pPr algn="ctr"/>
            <a:r>
              <a:rPr lang="ro-RO" sz="4800" b="1" dirty="0" err="1">
                <a:effectLst>
                  <a:outerShdw blurRad="38100" dist="38100" dir="2700000" algn="tl">
                    <a:srgbClr val="000000">
                      <a:alpha val="43137"/>
                    </a:srgbClr>
                  </a:outerShdw>
                </a:effectLst>
                <a:latin typeface="Calisto MT" panose="02040603050505030304" pitchFamily="18" charset="0"/>
              </a:rPr>
              <a:t>Thank</a:t>
            </a:r>
            <a:r>
              <a:rPr lang="ro-RO" sz="4800" b="1" dirty="0">
                <a:effectLst>
                  <a:outerShdw blurRad="38100" dist="38100" dir="2700000" algn="tl">
                    <a:srgbClr val="000000">
                      <a:alpha val="43137"/>
                    </a:srgbClr>
                  </a:outerShdw>
                </a:effectLst>
                <a:latin typeface="Calisto MT" panose="02040603050505030304" pitchFamily="18" charset="0"/>
              </a:rPr>
              <a:t> </a:t>
            </a:r>
            <a:r>
              <a:rPr lang="ro-RO" sz="4800" b="1" dirty="0" err="1">
                <a:effectLst>
                  <a:outerShdw blurRad="38100" dist="38100" dir="2700000" algn="tl">
                    <a:srgbClr val="000000">
                      <a:alpha val="43137"/>
                    </a:srgbClr>
                  </a:outerShdw>
                </a:effectLst>
                <a:latin typeface="Calisto MT" panose="02040603050505030304" pitchFamily="18" charset="0"/>
              </a:rPr>
              <a:t>you</a:t>
            </a:r>
            <a:r>
              <a:rPr lang="ro-RO" sz="4800" b="1" dirty="0">
                <a:effectLst>
                  <a:outerShdw blurRad="38100" dist="38100" dir="2700000" algn="tl">
                    <a:srgbClr val="000000">
                      <a:alpha val="43137"/>
                    </a:srgbClr>
                  </a:outerShdw>
                </a:effectLst>
                <a:latin typeface="Calisto MT" panose="02040603050505030304" pitchFamily="18" charset="0"/>
              </a:rPr>
              <a:t> for </a:t>
            </a:r>
            <a:r>
              <a:rPr lang="ro-RO" sz="4800" b="1" dirty="0" err="1">
                <a:effectLst>
                  <a:outerShdw blurRad="38100" dist="38100" dir="2700000" algn="tl">
                    <a:srgbClr val="000000">
                      <a:alpha val="43137"/>
                    </a:srgbClr>
                  </a:outerShdw>
                </a:effectLst>
                <a:latin typeface="Calisto MT" panose="02040603050505030304" pitchFamily="18" charset="0"/>
              </a:rPr>
              <a:t>your</a:t>
            </a:r>
            <a:r>
              <a:rPr lang="ro-RO" sz="4800" b="1" dirty="0">
                <a:effectLst>
                  <a:outerShdw blurRad="38100" dist="38100" dir="2700000" algn="tl">
                    <a:srgbClr val="000000">
                      <a:alpha val="43137"/>
                    </a:srgbClr>
                  </a:outerShdw>
                </a:effectLst>
                <a:latin typeface="Calisto MT" panose="02040603050505030304" pitchFamily="18" charset="0"/>
              </a:rPr>
              <a:t> </a:t>
            </a:r>
            <a:r>
              <a:rPr lang="ro-RO" sz="4800" b="1" dirty="0" err="1">
                <a:effectLst>
                  <a:outerShdw blurRad="38100" dist="38100" dir="2700000" algn="tl">
                    <a:srgbClr val="000000">
                      <a:alpha val="43137"/>
                    </a:srgbClr>
                  </a:outerShdw>
                </a:effectLst>
                <a:latin typeface="Calisto MT" panose="02040603050505030304" pitchFamily="18" charset="0"/>
              </a:rPr>
              <a:t>attention</a:t>
            </a:r>
            <a:r>
              <a:rPr lang="ro-RO" sz="4800" b="1" dirty="0">
                <a:effectLst>
                  <a:outerShdw blurRad="38100" dist="38100" dir="2700000" algn="tl">
                    <a:srgbClr val="000000">
                      <a:alpha val="43137"/>
                    </a:srgbClr>
                  </a:outerShdw>
                </a:effectLst>
                <a:latin typeface="Calisto MT" panose="02040603050505030304" pitchFamily="18" charset="0"/>
              </a:rPr>
              <a:t>!</a:t>
            </a:r>
          </a:p>
        </p:txBody>
      </p:sp>
    </p:spTree>
    <p:extLst>
      <p:ext uri="{BB962C8B-B14F-4D97-AF65-F5344CB8AC3E}">
        <p14:creationId xmlns:p14="http://schemas.microsoft.com/office/powerpoint/2010/main" val="111262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8BCC1572-5B75-EE83-BCC3-7738AA060110}"/>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sp>
        <p:nvSpPr>
          <p:cNvPr id="4" name="CasetăText 3">
            <a:extLst>
              <a:ext uri="{FF2B5EF4-FFF2-40B4-BE49-F238E27FC236}">
                <a16:creationId xmlns:a16="http://schemas.microsoft.com/office/drawing/2014/main" id="{19C96DE5-411C-540F-34DF-490247281F7A}"/>
              </a:ext>
            </a:extLst>
          </p:cNvPr>
          <p:cNvSpPr txBox="1"/>
          <p:nvPr/>
        </p:nvSpPr>
        <p:spPr>
          <a:xfrm>
            <a:off x="1865745" y="1861511"/>
            <a:ext cx="8460509" cy="3539430"/>
          </a:xfrm>
          <a:prstGeom prst="rect">
            <a:avLst/>
          </a:prstGeom>
          <a:noFill/>
        </p:spPr>
        <p:txBody>
          <a:bodyPr wrap="square">
            <a:spAutoFit/>
          </a:bodyPr>
          <a:lstStyle/>
          <a:p>
            <a:pPr algn="just"/>
            <a:r>
              <a:rPr lang="ro-RO" sz="2800" dirty="0" err="1">
                <a:latin typeface="Calisto MT" panose="02040603050505030304" pitchFamily="18" charset="0"/>
              </a:rPr>
              <a:t>This</a:t>
            </a:r>
            <a:r>
              <a:rPr lang="ro-RO" sz="2800" dirty="0">
                <a:latin typeface="Calisto MT" panose="02040603050505030304" pitchFamily="18" charset="0"/>
              </a:rPr>
              <a:t> report </a:t>
            </a:r>
            <a:r>
              <a:rPr lang="ro-RO" sz="2800" dirty="0" err="1">
                <a:latin typeface="Calisto MT" panose="02040603050505030304" pitchFamily="18" charset="0"/>
              </a:rPr>
              <a:t>summarizes</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a:t>
            </a:r>
            <a:r>
              <a:rPr lang="ro-RO" sz="2800" dirty="0" err="1">
                <a:latin typeface="Calisto MT" panose="02040603050505030304" pitchFamily="18" charset="0"/>
              </a:rPr>
              <a:t>activities</a:t>
            </a:r>
            <a:r>
              <a:rPr lang="ro-RO" sz="2800" dirty="0">
                <a:latin typeface="Calisto MT" panose="02040603050505030304" pitchFamily="18" charset="0"/>
              </a:rPr>
              <a:t> </a:t>
            </a:r>
            <a:r>
              <a:rPr lang="ro-RO" sz="2800" dirty="0" err="1">
                <a:latin typeface="Calisto MT" panose="02040603050505030304" pitchFamily="18" charset="0"/>
              </a:rPr>
              <a:t>carried</a:t>
            </a:r>
            <a:r>
              <a:rPr lang="ro-RO" sz="2800" dirty="0">
                <a:latin typeface="Calisto MT" panose="02040603050505030304" pitchFamily="18" charset="0"/>
              </a:rPr>
              <a:t> out </a:t>
            </a:r>
            <a:r>
              <a:rPr lang="ro-RO" sz="2800" dirty="0" err="1">
                <a:latin typeface="Calisto MT" panose="02040603050505030304" pitchFamily="18" charset="0"/>
              </a:rPr>
              <a:t>under</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a:t>
            </a:r>
            <a:r>
              <a:rPr lang="ro-RO" sz="2800" dirty="0" err="1">
                <a:latin typeface="Calisto MT" panose="02040603050505030304" pitchFamily="18" charset="0"/>
              </a:rPr>
              <a:t>BlueC</a:t>
            </a:r>
            <a:r>
              <a:rPr lang="ro-RO" sz="2800" dirty="0">
                <a:latin typeface="Calisto MT" panose="02040603050505030304" pitchFamily="18" charset="0"/>
              </a:rPr>
              <a:t> Project </a:t>
            </a:r>
            <a:r>
              <a:rPr lang="ro-RO" sz="2800" dirty="0" err="1">
                <a:latin typeface="Calisto MT" panose="02040603050505030304" pitchFamily="18" charset="0"/>
              </a:rPr>
              <a:t>by</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Expert Educator. The </a:t>
            </a:r>
            <a:r>
              <a:rPr lang="ro-RO" sz="2800" dirty="0" err="1">
                <a:latin typeface="Calisto MT" panose="02040603050505030304" pitchFamily="18" charset="0"/>
              </a:rPr>
              <a:t>project</a:t>
            </a:r>
            <a:r>
              <a:rPr lang="ro-RO" sz="2800" dirty="0">
                <a:latin typeface="Calisto MT" panose="02040603050505030304" pitchFamily="18" charset="0"/>
              </a:rPr>
              <a:t>, </a:t>
            </a:r>
            <a:r>
              <a:rPr lang="ro-RO" sz="2800" dirty="0" err="1">
                <a:latin typeface="Calisto MT" panose="02040603050505030304" pitchFamily="18" charset="0"/>
              </a:rPr>
              <a:t>funded</a:t>
            </a:r>
            <a:r>
              <a:rPr lang="ro-RO" sz="2800" dirty="0">
                <a:latin typeface="Calisto MT" panose="02040603050505030304" pitchFamily="18" charset="0"/>
              </a:rPr>
              <a:t> </a:t>
            </a:r>
            <a:r>
              <a:rPr lang="ro-RO" sz="2800" dirty="0" err="1">
                <a:latin typeface="Calisto MT" panose="02040603050505030304" pitchFamily="18" charset="0"/>
              </a:rPr>
              <a:t>by</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a:t>
            </a:r>
            <a:r>
              <a:rPr lang="ro-RO" sz="2800" dirty="0" err="1">
                <a:latin typeface="Calisto MT" panose="02040603050505030304" pitchFamily="18" charset="0"/>
              </a:rPr>
              <a:t>Interreg</a:t>
            </a:r>
            <a:r>
              <a:rPr lang="ro-RO" sz="2800" dirty="0">
                <a:latin typeface="Calisto MT" panose="02040603050505030304" pitchFamily="18" charset="0"/>
              </a:rPr>
              <a:t> </a:t>
            </a:r>
            <a:r>
              <a:rPr lang="ro-RO" sz="2800" dirty="0" err="1">
                <a:latin typeface="Calisto MT" panose="02040603050505030304" pitchFamily="18" charset="0"/>
              </a:rPr>
              <a:t>NEXT</a:t>
            </a:r>
            <a:r>
              <a:rPr lang="ro-RO" sz="2800" dirty="0">
                <a:latin typeface="Calisto MT" panose="02040603050505030304" pitchFamily="18" charset="0"/>
              </a:rPr>
              <a:t> Black </a:t>
            </a:r>
            <a:r>
              <a:rPr lang="ro-RO" sz="2800" dirty="0" err="1">
                <a:latin typeface="Calisto MT" panose="02040603050505030304" pitchFamily="18" charset="0"/>
              </a:rPr>
              <a:t>Sea</a:t>
            </a:r>
            <a:r>
              <a:rPr lang="ro-RO" sz="2800" dirty="0">
                <a:latin typeface="Calisto MT" panose="02040603050505030304" pitchFamily="18" charset="0"/>
              </a:rPr>
              <a:t> Basin </a:t>
            </a:r>
            <a:r>
              <a:rPr lang="ro-RO" sz="2800" dirty="0" err="1">
                <a:latin typeface="Calisto MT" panose="02040603050505030304" pitchFamily="18" charset="0"/>
              </a:rPr>
              <a:t>Programme</a:t>
            </a:r>
            <a:r>
              <a:rPr lang="ro-RO" sz="2800" dirty="0">
                <a:latin typeface="Calisto MT" panose="02040603050505030304" pitchFamily="18" charset="0"/>
              </a:rPr>
              <a:t> 2021–2027, </a:t>
            </a:r>
            <a:r>
              <a:rPr lang="ro-RO" sz="2800" dirty="0" err="1">
                <a:latin typeface="Calisto MT" panose="02040603050505030304" pitchFamily="18" charset="0"/>
              </a:rPr>
              <a:t>aims</a:t>
            </a:r>
            <a:r>
              <a:rPr lang="ro-RO" sz="2800" dirty="0">
                <a:latin typeface="Calisto MT" panose="02040603050505030304" pitchFamily="18" charset="0"/>
              </a:rPr>
              <a:t> </a:t>
            </a:r>
            <a:r>
              <a:rPr lang="ro-RO" sz="2800" dirty="0" err="1">
                <a:latin typeface="Calisto MT" panose="02040603050505030304" pitchFamily="18" charset="0"/>
              </a:rPr>
              <a:t>to</a:t>
            </a:r>
            <a:r>
              <a:rPr lang="ro-RO" sz="2800" dirty="0">
                <a:latin typeface="Calisto MT" panose="02040603050505030304" pitchFamily="18" charset="0"/>
              </a:rPr>
              <a:t> </a:t>
            </a:r>
            <a:r>
              <a:rPr lang="ro-RO" sz="2800" dirty="0" err="1">
                <a:latin typeface="Calisto MT" panose="02040603050505030304" pitchFamily="18" charset="0"/>
              </a:rPr>
              <a:t>strengthen</a:t>
            </a:r>
            <a:r>
              <a:rPr lang="ro-RO" sz="2800" dirty="0">
                <a:latin typeface="Calisto MT" panose="02040603050505030304" pitchFamily="18" charset="0"/>
              </a:rPr>
              <a:t> </a:t>
            </a:r>
            <a:r>
              <a:rPr lang="ro-RO" sz="2800" dirty="0" err="1">
                <a:latin typeface="Calisto MT" panose="02040603050505030304" pitchFamily="18" charset="0"/>
              </a:rPr>
              <a:t>ecosystem-based</a:t>
            </a:r>
            <a:r>
              <a:rPr lang="ro-RO" sz="2800" dirty="0">
                <a:latin typeface="Calisto MT" panose="02040603050505030304" pitchFamily="18" charset="0"/>
              </a:rPr>
              <a:t> </a:t>
            </a:r>
            <a:r>
              <a:rPr lang="ro-RO" sz="2800" dirty="0" err="1">
                <a:latin typeface="Calisto MT" panose="02040603050505030304" pitchFamily="18" charset="0"/>
              </a:rPr>
              <a:t>education</a:t>
            </a:r>
            <a:r>
              <a:rPr lang="ro-RO" sz="2800" dirty="0">
                <a:latin typeface="Calisto MT" panose="02040603050505030304" pitchFamily="18" charset="0"/>
              </a:rPr>
              <a:t> </a:t>
            </a:r>
            <a:r>
              <a:rPr lang="ro-RO" sz="2800" dirty="0" err="1">
                <a:latin typeface="Calisto MT" panose="02040603050505030304" pitchFamily="18" charset="0"/>
              </a:rPr>
              <a:t>and</a:t>
            </a:r>
            <a:r>
              <a:rPr lang="ro-RO" sz="2800" dirty="0">
                <a:latin typeface="Calisto MT" panose="02040603050505030304" pitchFamily="18" charset="0"/>
              </a:rPr>
              <a:t> </a:t>
            </a:r>
            <a:r>
              <a:rPr lang="ro-RO" sz="2800" dirty="0" err="1">
                <a:latin typeface="Calisto MT" panose="02040603050505030304" pitchFamily="18" charset="0"/>
              </a:rPr>
              <a:t>awareness</a:t>
            </a:r>
            <a:r>
              <a:rPr lang="ro-RO" sz="2800" dirty="0">
                <a:latin typeface="Calisto MT" panose="02040603050505030304" pitchFamily="18" charset="0"/>
              </a:rPr>
              <a:t> </a:t>
            </a:r>
            <a:r>
              <a:rPr lang="ro-RO" sz="2800" dirty="0" err="1">
                <a:latin typeface="Calisto MT" panose="02040603050505030304" pitchFamily="18" charset="0"/>
              </a:rPr>
              <a:t>about</a:t>
            </a:r>
            <a:r>
              <a:rPr lang="ro-RO" sz="2800" dirty="0">
                <a:latin typeface="Calisto MT" panose="02040603050505030304" pitchFamily="18" charset="0"/>
              </a:rPr>
              <a:t> </a:t>
            </a:r>
            <a:r>
              <a:rPr lang="ro-RO" sz="2800" dirty="0" err="1">
                <a:latin typeface="Calisto MT" panose="02040603050505030304" pitchFamily="18" charset="0"/>
              </a:rPr>
              <a:t>blue</a:t>
            </a:r>
            <a:r>
              <a:rPr lang="ro-RO" sz="2800" dirty="0">
                <a:latin typeface="Calisto MT" panose="02040603050505030304" pitchFamily="18" charset="0"/>
              </a:rPr>
              <a:t> carbon </a:t>
            </a:r>
            <a:r>
              <a:rPr lang="ro-RO" sz="2800" dirty="0" err="1">
                <a:latin typeface="Calisto MT" panose="02040603050505030304" pitchFamily="18" charset="0"/>
              </a:rPr>
              <a:t>and</a:t>
            </a:r>
            <a:r>
              <a:rPr lang="ro-RO" sz="2800" dirty="0">
                <a:latin typeface="Calisto MT" panose="02040603050505030304" pitchFamily="18" charset="0"/>
              </a:rPr>
              <a:t> </a:t>
            </a:r>
            <a:r>
              <a:rPr lang="ro-RO" sz="2800" dirty="0" err="1">
                <a:latin typeface="Calisto MT" panose="02040603050505030304" pitchFamily="18" charset="0"/>
              </a:rPr>
              <a:t>aquatic</a:t>
            </a:r>
            <a:r>
              <a:rPr lang="ro-RO" sz="2800" dirty="0">
                <a:latin typeface="Calisto MT" panose="02040603050505030304" pitchFamily="18" charset="0"/>
              </a:rPr>
              <a:t> </a:t>
            </a:r>
            <a:r>
              <a:rPr lang="ro-RO" sz="2800" dirty="0" err="1">
                <a:latin typeface="Calisto MT" panose="02040603050505030304" pitchFamily="18" charset="0"/>
              </a:rPr>
              <a:t>vegetation</a:t>
            </a:r>
            <a:r>
              <a:rPr lang="ro-RO" sz="2800" dirty="0">
                <a:latin typeface="Calisto MT" panose="02040603050505030304" pitchFamily="18" charset="0"/>
              </a:rPr>
              <a:t>. The role of </a:t>
            </a:r>
            <a:r>
              <a:rPr lang="ro-RO" sz="2800" dirty="0" err="1">
                <a:latin typeface="Calisto MT" panose="02040603050505030304" pitchFamily="18" charset="0"/>
              </a:rPr>
              <a:t>the</a:t>
            </a:r>
            <a:r>
              <a:rPr lang="ro-RO" sz="2800" dirty="0">
                <a:latin typeface="Calisto MT" panose="02040603050505030304" pitchFamily="18" charset="0"/>
              </a:rPr>
              <a:t> Expert </a:t>
            </a:r>
            <a:r>
              <a:rPr lang="ro-RO" sz="2800" dirty="0" err="1">
                <a:latin typeface="Calisto MT" panose="02040603050505030304" pitchFamily="18" charset="0"/>
              </a:rPr>
              <a:t>included</a:t>
            </a:r>
            <a:r>
              <a:rPr lang="ro-RO" sz="2800" dirty="0">
                <a:latin typeface="Calisto MT" panose="02040603050505030304" pitchFamily="18" charset="0"/>
              </a:rPr>
              <a:t> curriculum </a:t>
            </a:r>
            <a:r>
              <a:rPr lang="ro-RO" sz="2800" dirty="0" err="1">
                <a:latin typeface="Calisto MT" panose="02040603050505030304" pitchFamily="18" charset="0"/>
              </a:rPr>
              <a:t>development</a:t>
            </a:r>
            <a:r>
              <a:rPr lang="ro-RO" sz="2800" dirty="0">
                <a:latin typeface="Calisto MT" panose="02040603050505030304" pitchFamily="18" charset="0"/>
              </a:rPr>
              <a:t>, </a:t>
            </a:r>
            <a:r>
              <a:rPr lang="ro-RO" sz="2800" dirty="0" err="1">
                <a:latin typeface="Calisto MT" panose="02040603050505030304" pitchFamily="18" charset="0"/>
              </a:rPr>
              <a:t>survey</a:t>
            </a:r>
            <a:r>
              <a:rPr lang="ro-RO" sz="2800" dirty="0">
                <a:latin typeface="Calisto MT" panose="02040603050505030304" pitchFamily="18" charset="0"/>
              </a:rPr>
              <a:t> design, </a:t>
            </a:r>
            <a:r>
              <a:rPr lang="ro-RO" sz="2800" dirty="0" err="1">
                <a:latin typeface="Calisto MT" panose="02040603050505030304" pitchFamily="18" charset="0"/>
              </a:rPr>
              <a:t>and</a:t>
            </a:r>
            <a:r>
              <a:rPr lang="ro-RO" sz="2800" dirty="0">
                <a:latin typeface="Calisto MT" panose="02040603050505030304" pitchFamily="18" charset="0"/>
              </a:rPr>
              <a:t> training </a:t>
            </a:r>
            <a:r>
              <a:rPr lang="ro-RO" sz="2800" dirty="0" err="1">
                <a:latin typeface="Calisto MT" panose="02040603050505030304" pitchFamily="18" charset="0"/>
              </a:rPr>
              <a:t>coordination</a:t>
            </a:r>
            <a:r>
              <a:rPr lang="ro-RO" sz="2800" dirty="0">
                <a:latin typeface="Calisto MT" panose="02040603050505030304" pitchFamily="18" charset="0"/>
              </a:rPr>
              <a:t>.</a:t>
            </a:r>
          </a:p>
        </p:txBody>
      </p:sp>
      <p:sp>
        <p:nvSpPr>
          <p:cNvPr id="6" name="CasetăText 5">
            <a:extLst>
              <a:ext uri="{FF2B5EF4-FFF2-40B4-BE49-F238E27FC236}">
                <a16:creationId xmlns:a16="http://schemas.microsoft.com/office/drawing/2014/main" id="{0BFF6020-F29A-08F7-FF01-47043027C8D0}"/>
              </a:ext>
            </a:extLst>
          </p:cNvPr>
          <p:cNvSpPr txBox="1"/>
          <p:nvPr/>
        </p:nvSpPr>
        <p:spPr>
          <a:xfrm>
            <a:off x="3269673" y="536151"/>
            <a:ext cx="6096000" cy="646331"/>
          </a:xfrm>
          <a:prstGeom prst="rect">
            <a:avLst/>
          </a:prstGeom>
          <a:noFill/>
        </p:spPr>
        <p:txBody>
          <a:bodyPr wrap="square">
            <a:spAutoFit/>
          </a:bodyPr>
          <a:lstStyle/>
          <a:p>
            <a:pPr algn="ctr"/>
            <a:r>
              <a:rPr lang="ro-RO" sz="3600" b="1" dirty="0" err="1">
                <a:latin typeface="Calisto MT" panose="02040603050505030304" pitchFamily="18" charset="0"/>
              </a:rPr>
              <a:t>INTRODUCTION</a:t>
            </a:r>
            <a:endParaRPr lang="ro-RO" sz="3600" b="1" dirty="0">
              <a:latin typeface="Calisto MT" panose="02040603050505030304" pitchFamily="18" charset="0"/>
            </a:endParaRPr>
          </a:p>
        </p:txBody>
      </p:sp>
    </p:spTree>
    <p:extLst>
      <p:ext uri="{BB962C8B-B14F-4D97-AF65-F5344CB8AC3E}">
        <p14:creationId xmlns:p14="http://schemas.microsoft.com/office/powerpoint/2010/main" val="308034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575155D-25B0-B8A6-71FE-F996DED86D81}"/>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sp>
        <p:nvSpPr>
          <p:cNvPr id="4" name="CasetăText 3">
            <a:extLst>
              <a:ext uri="{FF2B5EF4-FFF2-40B4-BE49-F238E27FC236}">
                <a16:creationId xmlns:a16="http://schemas.microsoft.com/office/drawing/2014/main" id="{4B2D8533-77D3-F653-3485-127D32F6B9CE}"/>
              </a:ext>
            </a:extLst>
          </p:cNvPr>
          <p:cNvSpPr txBox="1"/>
          <p:nvPr/>
        </p:nvSpPr>
        <p:spPr>
          <a:xfrm>
            <a:off x="1280680" y="6061320"/>
            <a:ext cx="3475182" cy="738664"/>
          </a:xfrm>
          <a:prstGeom prst="rect">
            <a:avLst/>
          </a:prstGeom>
          <a:noFill/>
        </p:spPr>
        <p:txBody>
          <a:bodyPr wrap="square">
            <a:spAutoFit/>
          </a:bodyPr>
          <a:lstStyle/>
          <a:p>
            <a:r>
              <a:rPr lang="ro-RO" sz="1400" b="1" dirty="0">
                <a:solidFill>
                  <a:srgbClr val="0000CC"/>
                </a:solidFill>
                <a:latin typeface="Calisto MT" panose="02040603050505030304" pitchFamily="18" charset="0"/>
                <a:hlinkClick r:id="rId2">
                  <a:extLst>
                    <a:ext uri="{A12FA001-AC4F-418D-AE19-62706E023703}">
                      <ahyp:hlinkClr xmlns:ahyp="http://schemas.microsoft.com/office/drawing/2018/hyperlinkcolor" val="tx"/>
                    </a:ext>
                  </a:extLst>
                </a:hlinkClick>
              </a:rPr>
              <a:t>https://docs.google.com/forms/d/1xmy9IZGj2RDLOWaCXoUc5kLEIS87qi2fXptfXezOThE/edit</a:t>
            </a:r>
            <a:r>
              <a:rPr lang="ro-RO" sz="1400" b="1" dirty="0">
                <a:solidFill>
                  <a:srgbClr val="0000CC"/>
                </a:solidFill>
                <a:latin typeface="Calisto MT" panose="02040603050505030304" pitchFamily="18" charset="0"/>
              </a:rPr>
              <a:t> </a:t>
            </a:r>
          </a:p>
        </p:txBody>
      </p:sp>
      <p:pic>
        <p:nvPicPr>
          <p:cNvPr id="6" name="Imagine 5">
            <a:extLst>
              <a:ext uri="{FF2B5EF4-FFF2-40B4-BE49-F238E27FC236}">
                <a16:creationId xmlns:a16="http://schemas.microsoft.com/office/drawing/2014/main" id="{48185063-7CBA-9849-8F7F-AF4575D8B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862" y="2541510"/>
            <a:ext cx="3492000" cy="3492000"/>
          </a:xfrm>
          <a:prstGeom prst="rect">
            <a:avLst/>
          </a:prstGeom>
        </p:spPr>
      </p:pic>
      <p:sp>
        <p:nvSpPr>
          <p:cNvPr id="8" name="CasetăText 7">
            <a:extLst>
              <a:ext uri="{FF2B5EF4-FFF2-40B4-BE49-F238E27FC236}">
                <a16:creationId xmlns:a16="http://schemas.microsoft.com/office/drawing/2014/main" id="{916F76E4-9CAE-DAF3-13A5-B2CC23B756CE}"/>
              </a:ext>
            </a:extLst>
          </p:cNvPr>
          <p:cNvSpPr txBox="1"/>
          <p:nvPr/>
        </p:nvSpPr>
        <p:spPr>
          <a:xfrm>
            <a:off x="669636" y="136525"/>
            <a:ext cx="10852728" cy="1077218"/>
          </a:xfrm>
          <a:prstGeom prst="rect">
            <a:avLst/>
          </a:prstGeom>
          <a:noFill/>
        </p:spPr>
        <p:txBody>
          <a:bodyPr wrap="square">
            <a:spAutoFit/>
          </a:bodyPr>
          <a:lstStyle/>
          <a:p>
            <a:pPr algn="ctr"/>
            <a:r>
              <a:rPr lang="en-US" sz="3200" b="1" i="0" dirty="0">
                <a:effectLst/>
                <a:highlight>
                  <a:srgbClr val="FFFFFF"/>
                </a:highlight>
                <a:latin typeface="Calisto MT" panose="02040603050505030304" pitchFamily="18" charset="0"/>
              </a:rPr>
              <a:t>Ecosystem-Based Impact Assessment Survey – Focus on Freshwater and Marine Ecosystems</a:t>
            </a:r>
            <a:endParaRPr lang="ro-RO" sz="3200" b="1" dirty="0">
              <a:latin typeface="Calisto MT" panose="02040603050505030304" pitchFamily="18" charset="0"/>
            </a:endParaRPr>
          </a:p>
        </p:txBody>
      </p:sp>
      <p:pic>
        <p:nvPicPr>
          <p:cNvPr id="10" name="Imagine 9">
            <a:extLst>
              <a:ext uri="{FF2B5EF4-FFF2-40B4-BE49-F238E27FC236}">
                <a16:creationId xmlns:a16="http://schemas.microsoft.com/office/drawing/2014/main" id="{86C728D0-A4DC-1712-78C1-EDCE552F630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269526" y="1177475"/>
            <a:ext cx="4978127" cy="5544000"/>
          </a:xfrm>
          <a:prstGeom prst="rect">
            <a:avLst/>
          </a:prstGeom>
        </p:spPr>
      </p:pic>
      <p:sp>
        <p:nvSpPr>
          <p:cNvPr id="12" name="CasetăText 11">
            <a:extLst>
              <a:ext uri="{FF2B5EF4-FFF2-40B4-BE49-F238E27FC236}">
                <a16:creationId xmlns:a16="http://schemas.microsoft.com/office/drawing/2014/main" id="{1046568D-DE5C-1087-6665-4A23086D7A70}"/>
              </a:ext>
            </a:extLst>
          </p:cNvPr>
          <p:cNvSpPr txBox="1"/>
          <p:nvPr/>
        </p:nvSpPr>
        <p:spPr>
          <a:xfrm>
            <a:off x="295564" y="1559370"/>
            <a:ext cx="5699251" cy="923330"/>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o-RO" b="1" dirty="0">
                <a:solidFill>
                  <a:srgbClr val="000000"/>
                </a:solidFill>
                <a:latin typeface="Calisto MT" panose="02040603050505030304" pitchFamily="18" charset="0"/>
              </a:rPr>
              <a:t>The </a:t>
            </a:r>
            <a:r>
              <a:rPr lang="ro-RO" b="1" dirty="0" err="1">
                <a:solidFill>
                  <a:srgbClr val="000000"/>
                </a:solidFill>
                <a:latin typeface="Calisto MT" panose="02040603050505030304" pitchFamily="18" charset="0"/>
              </a:rPr>
              <a:t>draft</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questionnaire</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was</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developed</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and</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adapted</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to</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the</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situation</a:t>
            </a:r>
            <a:r>
              <a:rPr lang="ro-RO" b="1" dirty="0">
                <a:solidFill>
                  <a:srgbClr val="000000"/>
                </a:solidFill>
                <a:latin typeface="Calisto MT" panose="02040603050505030304" pitchFamily="18" charset="0"/>
              </a:rPr>
              <a:t> in </a:t>
            </a:r>
            <a:r>
              <a:rPr lang="ro-RO" b="1" dirty="0" err="1">
                <a:solidFill>
                  <a:srgbClr val="000000"/>
                </a:solidFill>
                <a:latin typeface="Calisto MT" panose="02040603050505030304" pitchFamily="18" charset="0"/>
              </a:rPr>
              <a:t>the</a:t>
            </a:r>
            <a:r>
              <a:rPr lang="ro-RO" b="1" dirty="0">
                <a:solidFill>
                  <a:srgbClr val="000000"/>
                </a:solidFill>
                <a:latin typeface="Calisto MT" panose="02040603050505030304" pitchFamily="18" charset="0"/>
              </a:rPr>
              <a:t> Republic of Moldova, </a:t>
            </a:r>
            <a:r>
              <a:rPr lang="ro-RO" b="1" dirty="0" err="1">
                <a:solidFill>
                  <a:srgbClr val="000000"/>
                </a:solidFill>
                <a:latin typeface="Calisto MT" panose="02040603050505030304" pitchFamily="18" charset="0"/>
              </a:rPr>
              <a:t>namely</a:t>
            </a:r>
            <a:r>
              <a:rPr lang="ro-RO" b="1" dirty="0">
                <a:solidFill>
                  <a:srgbClr val="000000"/>
                </a:solidFill>
                <a:latin typeface="Calisto MT" panose="02040603050505030304" pitchFamily="18" charset="0"/>
              </a:rPr>
              <a:t> for </a:t>
            </a:r>
            <a:r>
              <a:rPr lang="ro-RO" b="1" dirty="0" err="1">
                <a:solidFill>
                  <a:srgbClr val="000000"/>
                </a:solidFill>
                <a:latin typeface="Calisto MT" panose="02040603050505030304" pitchFamily="18" charset="0"/>
              </a:rPr>
              <a:t>freshwater</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macrophytes</a:t>
            </a:r>
            <a:r>
              <a:rPr lang="ro-RO" b="1" dirty="0">
                <a:solidFill>
                  <a:srgbClr val="000000"/>
                </a:solidFill>
                <a:latin typeface="Calisto MT" panose="02040603050505030304" pitchFamily="18" charset="0"/>
              </a:rPr>
              <a:t> - </a:t>
            </a:r>
            <a:r>
              <a:rPr lang="ro-RO" b="1" dirty="0" err="1">
                <a:solidFill>
                  <a:srgbClr val="000000"/>
                </a:solidFill>
                <a:latin typeface="Calisto MT" panose="02040603050505030304" pitchFamily="18" charset="0"/>
              </a:rPr>
              <a:t>Ceratophyllum</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demersum</a:t>
            </a:r>
            <a:r>
              <a:rPr lang="ro-RO" b="1" dirty="0">
                <a:solidFill>
                  <a:srgbClr val="000000"/>
                </a:solidFill>
                <a:latin typeface="Calisto MT" panose="02040603050505030304" pitchFamily="18" charset="0"/>
              </a:rPr>
              <a:t> L.</a:t>
            </a:r>
          </a:p>
        </p:txBody>
      </p:sp>
    </p:spTree>
    <p:extLst>
      <p:ext uri="{BB962C8B-B14F-4D97-AF65-F5344CB8AC3E}">
        <p14:creationId xmlns:p14="http://schemas.microsoft.com/office/powerpoint/2010/main" val="282157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824A3295-26D3-5BAE-D664-6EC556818904}"/>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pic>
        <p:nvPicPr>
          <p:cNvPr id="5122" name="Picture 2" descr="Lacul Beleu - oaza de sălbăticie din sudul Moldovei">
            <a:extLst>
              <a:ext uri="{FF2B5EF4-FFF2-40B4-BE49-F238E27FC236}">
                <a16:creationId xmlns:a16="http://schemas.microsoft.com/office/drawing/2014/main" id="{0B0041AC-0750-34D9-3815-BCE6EF83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asetăText 2">
            <a:extLst>
              <a:ext uri="{FF2B5EF4-FFF2-40B4-BE49-F238E27FC236}">
                <a16:creationId xmlns:a16="http://schemas.microsoft.com/office/drawing/2014/main" id="{785A2835-53F0-1C49-0A73-9C071046F4D7}"/>
              </a:ext>
            </a:extLst>
          </p:cNvPr>
          <p:cNvSpPr txBox="1"/>
          <p:nvPr/>
        </p:nvSpPr>
        <p:spPr>
          <a:xfrm>
            <a:off x="3048000" y="685800"/>
            <a:ext cx="6096000" cy="707886"/>
          </a:xfrm>
          <a:prstGeom prst="rect">
            <a:avLst/>
          </a:prstGeom>
          <a:noFill/>
        </p:spPr>
        <p:txBody>
          <a:bodyPr wrap="square">
            <a:spAutoFit/>
          </a:bodyPr>
          <a:lstStyle/>
          <a:p>
            <a:pPr algn="ctr"/>
            <a:r>
              <a:rPr lang="ro-RO" sz="4000" i="1" dirty="0" err="1">
                <a:effectLst>
                  <a:outerShdw blurRad="38100" dist="38100" dir="2700000" algn="tl">
                    <a:srgbClr val="000000">
                      <a:alpha val="43137"/>
                    </a:srgbClr>
                  </a:outerShdw>
                </a:effectLst>
                <a:latin typeface="Calisto MT" panose="02040603050505030304" pitchFamily="18" charset="0"/>
              </a:rPr>
              <a:t>Ceratophyllum</a:t>
            </a:r>
            <a:r>
              <a:rPr lang="ro-RO" sz="4000" i="1" dirty="0">
                <a:effectLst>
                  <a:outerShdw blurRad="38100" dist="38100" dir="2700000" algn="tl">
                    <a:srgbClr val="000000">
                      <a:alpha val="43137"/>
                    </a:srgbClr>
                  </a:outerShdw>
                </a:effectLst>
                <a:latin typeface="Calisto MT" panose="02040603050505030304" pitchFamily="18" charset="0"/>
              </a:rPr>
              <a:t> </a:t>
            </a:r>
            <a:r>
              <a:rPr lang="ro-RO" sz="4000" i="1" dirty="0" err="1">
                <a:effectLst>
                  <a:outerShdw blurRad="38100" dist="38100" dir="2700000" algn="tl">
                    <a:srgbClr val="000000">
                      <a:alpha val="43137"/>
                    </a:srgbClr>
                  </a:outerShdw>
                </a:effectLst>
                <a:latin typeface="Calisto MT" panose="02040603050505030304" pitchFamily="18" charset="0"/>
              </a:rPr>
              <a:t>demersum</a:t>
            </a:r>
            <a:r>
              <a:rPr lang="ro-RO" sz="4000" i="1" dirty="0">
                <a:effectLst>
                  <a:outerShdw blurRad="38100" dist="38100" dir="2700000" algn="tl">
                    <a:srgbClr val="000000">
                      <a:alpha val="43137"/>
                    </a:srgbClr>
                  </a:outerShdw>
                </a:effectLst>
                <a:latin typeface="Calisto MT" panose="02040603050505030304" pitchFamily="18" charset="0"/>
              </a:rPr>
              <a:t> L.</a:t>
            </a:r>
          </a:p>
        </p:txBody>
      </p:sp>
    </p:spTree>
    <p:extLst>
      <p:ext uri="{BB962C8B-B14F-4D97-AF65-F5344CB8AC3E}">
        <p14:creationId xmlns:p14="http://schemas.microsoft.com/office/powerpoint/2010/main" val="183962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dată 3">
            <a:extLst>
              <a:ext uri="{FF2B5EF4-FFF2-40B4-BE49-F238E27FC236}">
                <a16:creationId xmlns:a16="http://schemas.microsoft.com/office/drawing/2014/main" id="{7383D9C4-2442-2FA8-C081-B2BD07B38F53}"/>
              </a:ext>
            </a:extLst>
          </p:cNvPr>
          <p:cNvSpPr>
            <a:spLocks noGrp="1"/>
          </p:cNvSpPr>
          <p:nvPr>
            <p:ph type="dt" sz="half" idx="10"/>
          </p:nvPr>
        </p:nvSpPr>
        <p:spPr/>
        <p:txBody>
          <a:bodyPr/>
          <a:lstStyle/>
          <a:p>
            <a:fld id="{9C9A9B65-20C9-4F15-B5F6-7E0990AFCC4E}" type="datetime1">
              <a:rPr lang="ro-RO" smtClean="0"/>
              <a:t>07.05.2025</a:t>
            </a:fld>
            <a:endParaRPr lang="en-US" dirty="0"/>
          </a:p>
        </p:txBody>
      </p:sp>
      <p:pic>
        <p:nvPicPr>
          <p:cNvPr id="1026" name="Picture 2" descr="Ceratophyllum | Aquarium and Pond Plants of the World E3">
            <a:extLst>
              <a:ext uri="{FF2B5EF4-FFF2-40B4-BE49-F238E27FC236}">
                <a16:creationId xmlns:a16="http://schemas.microsoft.com/office/drawing/2014/main" id="{E15AE284-7FFD-5C23-B841-A4738A8A6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5" y="115454"/>
            <a:ext cx="4592700" cy="30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eratophyllum submersum L. - IWGS Plant Database">
            <a:extLst>
              <a:ext uri="{FF2B5EF4-FFF2-40B4-BE49-F238E27FC236}">
                <a16:creationId xmlns:a16="http://schemas.microsoft.com/office/drawing/2014/main" id="{F9EDFC44-8DE9-400F-5652-809AEDD4A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3747070"/>
            <a:ext cx="4266020" cy="3024000"/>
          </a:xfrm>
          <a:prstGeom prst="rect">
            <a:avLst/>
          </a:prstGeom>
          <a:noFill/>
          <a:extLst>
            <a:ext uri="{909E8E84-426E-40DD-AFC4-6F175D3DCCD1}">
              <a14:hiddenFill xmlns:a14="http://schemas.microsoft.com/office/drawing/2010/main">
                <a:solidFill>
                  <a:srgbClr val="FFFFFF"/>
                </a:solidFill>
              </a14:hiddenFill>
            </a:ext>
          </a:extLst>
        </p:spPr>
      </p:pic>
      <p:sp>
        <p:nvSpPr>
          <p:cNvPr id="9" name="CasetăText 8">
            <a:extLst>
              <a:ext uri="{FF2B5EF4-FFF2-40B4-BE49-F238E27FC236}">
                <a16:creationId xmlns:a16="http://schemas.microsoft.com/office/drawing/2014/main" id="{6CB964CB-DDA8-B51C-2833-ADAAAF92A658}"/>
              </a:ext>
            </a:extLst>
          </p:cNvPr>
          <p:cNvSpPr txBox="1"/>
          <p:nvPr/>
        </p:nvSpPr>
        <p:spPr>
          <a:xfrm>
            <a:off x="5498366" y="86930"/>
            <a:ext cx="6096000" cy="707886"/>
          </a:xfrm>
          <a:prstGeom prst="rect">
            <a:avLst/>
          </a:prstGeom>
          <a:noFill/>
        </p:spPr>
        <p:txBody>
          <a:bodyPr wrap="square">
            <a:spAutoFit/>
          </a:bodyPr>
          <a:lstStyle/>
          <a:p>
            <a:pPr algn="ctr"/>
            <a:r>
              <a:rPr lang="ro-RO" sz="4000" i="1" dirty="0" err="1">
                <a:effectLst>
                  <a:outerShdw blurRad="38100" dist="38100" dir="2700000" algn="tl">
                    <a:srgbClr val="000000">
                      <a:alpha val="43137"/>
                    </a:srgbClr>
                  </a:outerShdw>
                </a:effectLst>
                <a:latin typeface="Calisto MT" panose="02040603050505030304" pitchFamily="18" charset="0"/>
              </a:rPr>
              <a:t>Ceratophyllum</a:t>
            </a:r>
            <a:r>
              <a:rPr lang="ro-RO" sz="4000" i="1" dirty="0">
                <a:effectLst>
                  <a:outerShdw blurRad="38100" dist="38100" dir="2700000" algn="tl">
                    <a:srgbClr val="000000">
                      <a:alpha val="43137"/>
                    </a:srgbClr>
                  </a:outerShdw>
                </a:effectLst>
                <a:latin typeface="Calisto MT" panose="02040603050505030304" pitchFamily="18" charset="0"/>
              </a:rPr>
              <a:t> </a:t>
            </a:r>
            <a:r>
              <a:rPr lang="ro-RO" sz="4000" i="1" dirty="0" err="1">
                <a:effectLst>
                  <a:outerShdw blurRad="38100" dist="38100" dir="2700000" algn="tl">
                    <a:srgbClr val="000000">
                      <a:alpha val="43137"/>
                    </a:srgbClr>
                  </a:outerShdw>
                </a:effectLst>
                <a:latin typeface="Calisto MT" panose="02040603050505030304" pitchFamily="18" charset="0"/>
              </a:rPr>
              <a:t>demersum</a:t>
            </a:r>
            <a:r>
              <a:rPr lang="ro-RO" sz="4000" i="1" dirty="0">
                <a:effectLst>
                  <a:outerShdw blurRad="38100" dist="38100" dir="2700000" algn="tl">
                    <a:srgbClr val="000000">
                      <a:alpha val="43137"/>
                    </a:srgbClr>
                  </a:outerShdw>
                </a:effectLst>
                <a:latin typeface="Calisto MT" panose="02040603050505030304" pitchFamily="18" charset="0"/>
              </a:rPr>
              <a:t> L.</a:t>
            </a:r>
          </a:p>
        </p:txBody>
      </p:sp>
      <p:sp>
        <p:nvSpPr>
          <p:cNvPr id="11" name="CasetăText 10">
            <a:extLst>
              <a:ext uri="{FF2B5EF4-FFF2-40B4-BE49-F238E27FC236}">
                <a16:creationId xmlns:a16="http://schemas.microsoft.com/office/drawing/2014/main" id="{AB8905B3-3748-8CB2-23AC-62DDE2623E0B}"/>
              </a:ext>
            </a:extLst>
          </p:cNvPr>
          <p:cNvSpPr txBox="1"/>
          <p:nvPr/>
        </p:nvSpPr>
        <p:spPr>
          <a:xfrm>
            <a:off x="5215543" y="794816"/>
            <a:ext cx="6661646" cy="2308324"/>
          </a:xfrm>
          <a:prstGeom prst="rect">
            <a:avLst/>
          </a:prstGeom>
          <a:ln w="3175"/>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b="1" dirty="0" err="1">
                <a:solidFill>
                  <a:srgbClr val="000000"/>
                </a:solidFill>
                <a:latin typeface="Calisto MT" panose="02040603050505030304" pitchFamily="18" charset="0"/>
              </a:rPr>
              <a:t>Ceratophyllum</a:t>
            </a:r>
            <a:r>
              <a:rPr lang="en-US" b="1" dirty="0">
                <a:solidFill>
                  <a:srgbClr val="000000"/>
                </a:solidFill>
                <a:latin typeface="Calisto MT" panose="02040603050505030304" pitchFamily="18" charset="0"/>
              </a:rPr>
              <a:t> </a:t>
            </a:r>
            <a:r>
              <a:rPr lang="en-US" b="1" dirty="0" err="1">
                <a:solidFill>
                  <a:srgbClr val="000000"/>
                </a:solidFill>
                <a:latin typeface="Calisto MT" panose="02040603050505030304" pitchFamily="18" charset="0"/>
              </a:rPr>
              <a:t>demersum</a:t>
            </a:r>
            <a:r>
              <a:rPr lang="en-US" dirty="0">
                <a:solidFill>
                  <a:srgbClr val="000000"/>
                </a:solidFill>
                <a:latin typeface="Calisto MT" panose="02040603050505030304" pitchFamily="18" charset="0"/>
              </a:rPr>
              <a:t>, commonly known as hornwort, is a submerged aquatic plant prevalent in </a:t>
            </a:r>
            <a:r>
              <a:rPr lang="en-US" b="1" dirty="0" err="1">
                <a:solidFill>
                  <a:srgbClr val="000000"/>
                </a:solidFill>
                <a:latin typeface="Calisto MT" panose="02040603050505030304" pitchFamily="18" charset="0"/>
              </a:rPr>
              <a:t>Lacul</a:t>
            </a:r>
            <a:r>
              <a:rPr lang="en-US" b="1" dirty="0">
                <a:solidFill>
                  <a:srgbClr val="000000"/>
                </a:solidFill>
                <a:latin typeface="Calisto MT" panose="02040603050505030304" pitchFamily="18" charset="0"/>
              </a:rPr>
              <a:t> </a:t>
            </a:r>
            <a:r>
              <a:rPr lang="en-US" b="1" dirty="0" err="1">
                <a:solidFill>
                  <a:srgbClr val="000000"/>
                </a:solidFill>
                <a:latin typeface="Calisto MT" panose="02040603050505030304" pitchFamily="18" charset="0"/>
              </a:rPr>
              <a:t>Beleu</a:t>
            </a:r>
            <a:r>
              <a:rPr lang="en-US" dirty="0">
                <a:solidFill>
                  <a:srgbClr val="000000"/>
                </a:solidFill>
                <a:latin typeface="Calisto MT" panose="02040603050505030304" pitchFamily="18" charset="0"/>
              </a:rPr>
              <a:t>, situated within the </a:t>
            </a:r>
            <a:r>
              <a:rPr lang="en-US" b="1" dirty="0">
                <a:solidFill>
                  <a:srgbClr val="000000"/>
                </a:solidFill>
                <a:latin typeface="Calisto MT" panose="02040603050505030304" pitchFamily="18" charset="0"/>
              </a:rPr>
              <a:t>Lower Prut Scientific Reserve</a:t>
            </a:r>
            <a:r>
              <a:rPr lang="en-US" dirty="0">
                <a:solidFill>
                  <a:srgbClr val="000000"/>
                </a:solidFill>
                <a:latin typeface="Calisto MT" panose="02040603050505030304" pitchFamily="18" charset="0"/>
              </a:rPr>
              <a:t> in southern Moldova. This species plays a pivotal role in maintaining the ecological balance of the lake's freshwater ecosystem. While not a seagrass, </a:t>
            </a:r>
            <a:r>
              <a:rPr lang="en-US" dirty="0" err="1">
                <a:solidFill>
                  <a:srgbClr val="000000"/>
                </a:solidFill>
                <a:latin typeface="Calisto MT" panose="02040603050505030304" pitchFamily="18" charset="0"/>
              </a:rPr>
              <a:t>Ceratophyllum</a:t>
            </a:r>
            <a:r>
              <a:rPr lang="en-US" dirty="0">
                <a:solidFill>
                  <a:srgbClr val="000000"/>
                </a:solidFill>
                <a:latin typeface="Calisto MT" panose="02040603050505030304" pitchFamily="18" charset="0"/>
              </a:rPr>
              <a:t> shares several ecological functions with marine seagrasses, highlighting the interconnectedness of aquatic plant communities across different environments.</a:t>
            </a:r>
            <a:endParaRPr lang="ro-RO" dirty="0">
              <a:solidFill>
                <a:srgbClr val="000000"/>
              </a:solidFill>
              <a:latin typeface="Calisto MT" panose="02040603050505030304" pitchFamily="18" charset="0"/>
            </a:endParaRPr>
          </a:p>
        </p:txBody>
      </p:sp>
      <p:sp>
        <p:nvSpPr>
          <p:cNvPr id="13" name="CasetăText 12">
            <a:extLst>
              <a:ext uri="{FF2B5EF4-FFF2-40B4-BE49-F238E27FC236}">
                <a16:creationId xmlns:a16="http://schemas.microsoft.com/office/drawing/2014/main" id="{66D8876C-F67B-4382-7E78-8B7B4E8CE8F1}"/>
              </a:ext>
            </a:extLst>
          </p:cNvPr>
          <p:cNvSpPr txBox="1"/>
          <p:nvPr/>
        </p:nvSpPr>
        <p:spPr>
          <a:xfrm>
            <a:off x="105955" y="3216251"/>
            <a:ext cx="7572782" cy="3554819"/>
          </a:xfrm>
          <a:prstGeom prst="rect">
            <a:avLst/>
          </a:prstGeom>
          <a:ln w="3175"/>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500" b="1" dirty="0">
                <a:latin typeface="Calisto MT" panose="02040603050505030304" pitchFamily="18" charset="0"/>
              </a:rPr>
              <a:t>Connectivity with Seagrass Ecosystems</a:t>
            </a:r>
          </a:p>
          <a:p>
            <a:pPr algn="just"/>
            <a:r>
              <a:rPr lang="en-US" sz="1500" dirty="0">
                <a:latin typeface="Calisto MT" panose="02040603050505030304" pitchFamily="18" charset="0"/>
              </a:rPr>
              <a:t>Although </a:t>
            </a:r>
            <a:r>
              <a:rPr lang="en-US" sz="1500" i="1" dirty="0" err="1">
                <a:solidFill>
                  <a:srgbClr val="000000"/>
                </a:solidFill>
                <a:latin typeface="Calisto MT" panose="02040603050505030304" pitchFamily="18" charset="0"/>
              </a:rPr>
              <a:t>Ceratophyllum</a:t>
            </a:r>
            <a:r>
              <a:rPr lang="en-US" sz="1500" i="1" dirty="0">
                <a:solidFill>
                  <a:srgbClr val="000000"/>
                </a:solidFill>
                <a:latin typeface="Calisto MT" panose="02040603050505030304" pitchFamily="18" charset="0"/>
              </a:rPr>
              <a:t> </a:t>
            </a:r>
            <a:r>
              <a:rPr lang="en-US" sz="1500" i="1" dirty="0" err="1">
                <a:solidFill>
                  <a:srgbClr val="000000"/>
                </a:solidFill>
                <a:latin typeface="Calisto MT" panose="02040603050505030304" pitchFamily="18" charset="0"/>
              </a:rPr>
              <a:t>demersum</a:t>
            </a:r>
            <a:r>
              <a:rPr lang="en-US" sz="1500" i="1" dirty="0">
                <a:solidFill>
                  <a:srgbClr val="000000"/>
                </a:solidFill>
                <a:latin typeface="Calisto MT" panose="02040603050505030304" pitchFamily="18" charset="0"/>
              </a:rPr>
              <a:t> </a:t>
            </a:r>
            <a:r>
              <a:rPr lang="en-US" sz="1500" dirty="0">
                <a:latin typeface="Calisto MT" panose="02040603050505030304" pitchFamily="18" charset="0"/>
              </a:rPr>
              <a:t>is a freshwater species and seagrasses are marine, they exhibit functional similarities that underline the connectivity between freshwater and marine ecosystems:</a:t>
            </a:r>
          </a:p>
          <a:p>
            <a:pPr algn="just">
              <a:buFont typeface="Arial" panose="020B0604020202020204" pitchFamily="34" charset="0"/>
              <a:buChar char="•"/>
            </a:pPr>
            <a:r>
              <a:rPr lang="en-US" sz="1500" b="1" dirty="0">
                <a:latin typeface="Calisto MT" panose="02040603050505030304" pitchFamily="18" charset="0"/>
              </a:rPr>
              <a:t>Ecosystem Services</a:t>
            </a:r>
            <a:r>
              <a:rPr lang="en-US" sz="1500" dirty="0">
                <a:latin typeface="Calisto MT" panose="02040603050505030304" pitchFamily="18" charset="0"/>
              </a:rPr>
              <a:t>: Both plant types play crucial roles in sediment stabilization, nutrient cycling, and providing habitats for aquatic organisms.</a:t>
            </a:r>
          </a:p>
          <a:p>
            <a:pPr algn="just">
              <a:buFont typeface="Arial" panose="020B0604020202020204" pitchFamily="34" charset="0"/>
              <a:buChar char="•"/>
            </a:pPr>
            <a:r>
              <a:rPr lang="en-US" sz="1500" b="1" dirty="0">
                <a:latin typeface="Calisto MT" panose="02040603050505030304" pitchFamily="18" charset="0"/>
              </a:rPr>
              <a:t>Carbon Sequestration</a:t>
            </a:r>
            <a:r>
              <a:rPr lang="en-US" sz="1500" dirty="0">
                <a:latin typeface="Calisto MT" panose="02040603050505030304" pitchFamily="18" charset="0"/>
              </a:rPr>
              <a:t>: Like seagrasses, </a:t>
            </a:r>
            <a:r>
              <a:rPr lang="en-US" sz="1500" dirty="0" err="1">
                <a:latin typeface="Calisto MT" panose="02040603050505030304" pitchFamily="18" charset="0"/>
              </a:rPr>
              <a:t>Ceratophyllum</a:t>
            </a:r>
            <a:r>
              <a:rPr lang="en-US" sz="1500" dirty="0">
                <a:latin typeface="Calisto MT" panose="02040603050505030304" pitchFamily="18" charset="0"/>
              </a:rPr>
              <a:t> contributes to carbon sequestration by absorbing CO₂ during photosynthesis and depositing organic matter into sediments.</a:t>
            </a:r>
          </a:p>
          <a:p>
            <a:pPr algn="just">
              <a:buFont typeface="Arial" panose="020B0604020202020204" pitchFamily="34" charset="0"/>
              <a:buChar char="•"/>
            </a:pPr>
            <a:r>
              <a:rPr lang="en-US" sz="1500" b="1" dirty="0">
                <a:latin typeface="Calisto MT" panose="02040603050505030304" pitchFamily="18" charset="0"/>
              </a:rPr>
              <a:t>Indicator Species</a:t>
            </a:r>
            <a:r>
              <a:rPr lang="en-US" sz="1500" dirty="0">
                <a:latin typeface="Calisto MT" panose="02040603050505030304" pitchFamily="18" charset="0"/>
              </a:rPr>
              <a:t>: The health of </a:t>
            </a:r>
            <a:r>
              <a:rPr lang="en-US" sz="1500" dirty="0" err="1">
                <a:latin typeface="Calisto MT" panose="02040603050505030304" pitchFamily="18" charset="0"/>
              </a:rPr>
              <a:t>Ceratophyllum</a:t>
            </a:r>
            <a:r>
              <a:rPr lang="en-US" sz="1500" dirty="0">
                <a:latin typeface="Calisto MT" panose="02040603050505030304" pitchFamily="18" charset="0"/>
              </a:rPr>
              <a:t> populations can reflect the ecological status of freshwater systems, just as seagrasses are indicators of marine environmental quality.</a:t>
            </a:r>
          </a:p>
          <a:p>
            <a:pPr algn="just">
              <a:buFont typeface="Arial" panose="020B0604020202020204" pitchFamily="34" charset="0"/>
              <a:buChar char="•"/>
            </a:pPr>
            <a:r>
              <a:rPr lang="en-US" sz="1500" b="1" dirty="0">
                <a:latin typeface="Calisto MT" panose="02040603050505030304" pitchFamily="18" charset="0"/>
              </a:rPr>
              <a:t>Hydrological Connectivity</a:t>
            </a:r>
            <a:r>
              <a:rPr lang="en-US" sz="1500" dirty="0">
                <a:latin typeface="Calisto MT" panose="02040603050505030304" pitchFamily="18" charset="0"/>
              </a:rPr>
              <a:t>: Rivers and estuaries serve as transitional zones where freshwater and marine plants can influence each other. Nutrient and organism exchanges in these areas highlight the importance of maintaining connectivity between different aquatic habitats.</a:t>
            </a:r>
          </a:p>
        </p:txBody>
      </p:sp>
    </p:spTree>
    <p:extLst>
      <p:ext uri="{BB962C8B-B14F-4D97-AF65-F5344CB8AC3E}">
        <p14:creationId xmlns:p14="http://schemas.microsoft.com/office/powerpoint/2010/main" val="58861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CC9A-1878-6C67-DC06-C7ABE60E32D8}"/>
            </a:ext>
          </a:extLst>
        </p:cNvPr>
        <p:cNvGrpSpPr/>
        <p:nvPr/>
      </p:nvGrpSpPr>
      <p:grpSpPr>
        <a:xfrm>
          <a:off x="0" y="0"/>
          <a:ext cx="0" cy="0"/>
          <a:chOff x="0" y="0"/>
          <a:chExt cx="0" cy="0"/>
        </a:xfrm>
      </p:grpSpPr>
      <p:sp>
        <p:nvSpPr>
          <p:cNvPr id="2" name="Substituent dată 1">
            <a:extLst>
              <a:ext uri="{FF2B5EF4-FFF2-40B4-BE49-F238E27FC236}">
                <a16:creationId xmlns:a16="http://schemas.microsoft.com/office/drawing/2014/main" id="{9DA8D25A-F1B4-F814-819D-7A2CF10B0A3D}"/>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pic>
        <p:nvPicPr>
          <p:cNvPr id="4098" name="Picture 2" descr="Cératophylle immergé • Ceratophyllum demersum • Fiche plante">
            <a:extLst>
              <a:ext uri="{FF2B5EF4-FFF2-40B4-BE49-F238E27FC236}">
                <a16:creationId xmlns:a16="http://schemas.microsoft.com/office/drawing/2014/main" id="{14ACF1DF-A9F0-14B9-3B21-7A8B3DF31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35" y="1179000"/>
            <a:ext cx="2989438" cy="45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a:extLst>
              <a:ext uri="{FF2B5EF4-FFF2-40B4-BE49-F238E27FC236}">
                <a16:creationId xmlns:a16="http://schemas.microsoft.com/office/drawing/2014/main" id="{DA52FDFD-21EF-BDD5-291E-C32D544B7AE5}"/>
              </a:ext>
            </a:extLst>
          </p:cNvPr>
          <p:cNvGraphicFramePr>
            <a:graphicFrameLocks noGrp="1"/>
          </p:cNvGraphicFramePr>
          <p:nvPr>
            <p:extLst>
              <p:ext uri="{D42A27DB-BD31-4B8C-83A1-F6EECF244321}">
                <p14:modId xmlns:p14="http://schemas.microsoft.com/office/powerpoint/2010/main" val="3179892863"/>
              </p:ext>
            </p:extLst>
          </p:nvPr>
        </p:nvGraphicFramePr>
        <p:xfrm>
          <a:off x="3611417" y="1429953"/>
          <a:ext cx="8331201" cy="4295839"/>
        </p:xfrm>
        <a:graphic>
          <a:graphicData uri="http://schemas.openxmlformats.org/drawingml/2006/table">
            <a:tbl>
              <a:tblPr firstRow="1" firstCol="1" bandRow="1">
                <a:tableStyleId>{85BE263C-DBD7-4A20-BB59-AAB30ACAA65A}</a:tableStyleId>
              </a:tblPr>
              <a:tblGrid>
                <a:gridCol w="2777067">
                  <a:extLst>
                    <a:ext uri="{9D8B030D-6E8A-4147-A177-3AD203B41FA5}">
                      <a16:colId xmlns:a16="http://schemas.microsoft.com/office/drawing/2014/main" val="346267969"/>
                    </a:ext>
                  </a:extLst>
                </a:gridCol>
                <a:gridCol w="2777067">
                  <a:extLst>
                    <a:ext uri="{9D8B030D-6E8A-4147-A177-3AD203B41FA5}">
                      <a16:colId xmlns:a16="http://schemas.microsoft.com/office/drawing/2014/main" val="2596835906"/>
                    </a:ext>
                  </a:extLst>
                </a:gridCol>
                <a:gridCol w="2777067">
                  <a:extLst>
                    <a:ext uri="{9D8B030D-6E8A-4147-A177-3AD203B41FA5}">
                      <a16:colId xmlns:a16="http://schemas.microsoft.com/office/drawing/2014/main" val="3562443471"/>
                    </a:ext>
                  </a:extLst>
                </a:gridCol>
              </a:tblGrid>
              <a:tr h="0">
                <a:tc>
                  <a:txBody>
                    <a:bodyPr/>
                    <a:lstStyle/>
                    <a:p>
                      <a:pPr algn="ctr">
                        <a:lnSpc>
                          <a:spcPct val="107000"/>
                        </a:lnSpc>
                        <a:spcAft>
                          <a:spcPts val="800"/>
                        </a:spcAft>
                      </a:pPr>
                      <a:r>
                        <a:rPr lang="ro-RO" sz="1600" dirty="0" err="1">
                          <a:solidFill>
                            <a:srgbClr val="000000"/>
                          </a:solidFill>
                          <a:effectLst/>
                          <a:latin typeface="Calisto MT" panose="02040603050505030304" pitchFamily="18" charset="0"/>
                        </a:rPr>
                        <a:t>FEATURE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algn="ctr">
                        <a:lnSpc>
                          <a:spcPct val="107000"/>
                        </a:lnSpc>
                        <a:spcAft>
                          <a:spcPts val="800"/>
                        </a:spcAft>
                      </a:pPr>
                      <a:r>
                        <a:rPr lang="ro-RO" sz="1600" dirty="0" err="1">
                          <a:solidFill>
                            <a:srgbClr val="000000"/>
                          </a:solidFill>
                          <a:effectLst/>
                          <a:latin typeface="Calisto MT" panose="02040603050505030304" pitchFamily="18" charset="0"/>
                        </a:rPr>
                        <a:t>FRESHWATER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MACROPHYTES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algn="ctr">
                        <a:lnSpc>
                          <a:spcPct val="107000"/>
                        </a:lnSpc>
                        <a:spcAft>
                          <a:spcPts val="800"/>
                        </a:spcAft>
                      </a:pPr>
                      <a:r>
                        <a:rPr lang="ro-RO" sz="1600" dirty="0">
                          <a:solidFill>
                            <a:srgbClr val="000000"/>
                          </a:solidFill>
                          <a:effectLst/>
                          <a:latin typeface="Calisto MT" panose="02040603050505030304" pitchFamily="18" charset="0"/>
                        </a:rPr>
                        <a:t>MARINE </a:t>
                      </a:r>
                      <a:r>
                        <a:rPr lang="ro-RO" sz="1600" dirty="0" err="1">
                          <a:solidFill>
                            <a:srgbClr val="000000"/>
                          </a:solidFill>
                          <a:effectLst/>
                          <a:latin typeface="Calisto MT" panose="02040603050505030304" pitchFamily="18" charset="0"/>
                        </a:rPr>
                        <a:t>SEAGRASSES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812535880"/>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Evolutionary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Origin</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a:solidFill>
                            <a:srgbClr val="000000"/>
                          </a:solidFill>
                          <a:effectLst/>
                          <a:latin typeface="Calisto MT" panose="02040603050505030304" pitchFamily="18" charset="0"/>
                        </a:rPr>
                        <a:t>More diverse; minimal structural </a:t>
                      </a:r>
                      <a:r>
                        <a:rPr lang="ro-RO" sz="1600" dirty="0" err="1">
                          <a:solidFill>
                            <a:srgbClr val="000000"/>
                          </a:solidFill>
                          <a:effectLst/>
                          <a:latin typeface="Calisto MT" panose="02040603050505030304" pitchFamily="18" charset="0"/>
                        </a:rPr>
                        <a:t>change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from</a:t>
                      </a:r>
                      <a:r>
                        <a:rPr lang="ro-RO" sz="1600" dirty="0">
                          <a:solidFill>
                            <a:srgbClr val="000000"/>
                          </a:solidFill>
                          <a:effectLst/>
                          <a:latin typeface="Calisto MT" panose="02040603050505030304" pitchFamily="18" charset="0"/>
                        </a:rPr>
                        <a:t> land </a:t>
                      </a:r>
                      <a:r>
                        <a:rPr lang="ro-RO" sz="1600" dirty="0" err="1">
                          <a:solidFill>
                            <a:srgbClr val="000000"/>
                          </a:solidFill>
                          <a:effectLst/>
                          <a:latin typeface="Calisto MT" panose="02040603050505030304" pitchFamily="18" charset="0"/>
                        </a:rPr>
                        <a:t>ancestors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Evolved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specialized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forms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adapted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to</a:t>
                      </a:r>
                      <a:r>
                        <a:rPr lang="ro-RO" sz="1600" dirty="0">
                          <a:solidFill>
                            <a:srgbClr val="000000"/>
                          </a:solidFill>
                          <a:effectLst/>
                          <a:latin typeface="Calisto MT" panose="02040603050505030304" pitchFamily="18" charset="0"/>
                        </a:rPr>
                        <a:t> saline, </a:t>
                      </a:r>
                      <a:r>
                        <a:rPr lang="ro-RO" sz="1600" dirty="0" err="1">
                          <a:solidFill>
                            <a:srgbClr val="000000"/>
                          </a:solidFill>
                          <a:effectLst/>
                          <a:latin typeface="Calisto MT" panose="02040603050505030304" pitchFamily="18" charset="0"/>
                        </a:rPr>
                        <a:t>submerged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life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754147066"/>
                  </a:ext>
                </a:extLst>
              </a:tr>
              <a:tr h="0">
                <a:tc>
                  <a:txBody>
                    <a:bodyPr/>
                    <a:lstStyle/>
                    <a:p>
                      <a:pPr marL="108000" algn="just">
                        <a:lnSpc>
                          <a:spcPct val="107000"/>
                        </a:lnSpc>
                        <a:spcAft>
                          <a:spcPts val="800"/>
                        </a:spcAft>
                      </a:pPr>
                      <a:r>
                        <a:rPr lang="ro-RO" sz="1600" dirty="0">
                          <a:solidFill>
                            <a:srgbClr val="000000"/>
                          </a:solidFill>
                          <a:effectLst/>
                          <a:latin typeface="Calisto MT" panose="02040603050505030304" pitchFamily="18" charset="0"/>
                        </a:rPr>
                        <a:t>Reproductive </a:t>
                      </a:r>
                      <a:r>
                        <a:rPr lang="ro-RO" sz="1600" dirty="0" err="1">
                          <a:solidFill>
                            <a:srgbClr val="000000"/>
                          </a:solidFill>
                          <a:effectLst/>
                          <a:latin typeface="Calisto MT" panose="02040603050505030304" pitchFamily="18" charset="0"/>
                        </a:rPr>
                        <a:t>Strategy</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Pollination</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often</a:t>
                      </a:r>
                      <a:r>
                        <a:rPr lang="ro-RO" sz="1600" dirty="0">
                          <a:solidFill>
                            <a:srgbClr val="000000"/>
                          </a:solidFill>
                          <a:effectLst/>
                          <a:latin typeface="Calisto MT" panose="02040603050505030304" pitchFamily="18" charset="0"/>
                        </a:rPr>
                        <a:t> via </a:t>
                      </a:r>
                      <a:r>
                        <a:rPr lang="ro-RO" sz="1600" dirty="0" err="1">
                          <a:solidFill>
                            <a:srgbClr val="000000"/>
                          </a:solidFill>
                          <a:effectLst/>
                          <a:latin typeface="Calisto MT" panose="02040603050505030304" pitchFamily="18" charset="0"/>
                        </a:rPr>
                        <a:t>water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surface</a:t>
                      </a:r>
                      <a:r>
                        <a:rPr lang="ro-RO" sz="1600" dirty="0">
                          <a:solidFill>
                            <a:srgbClr val="000000"/>
                          </a:solidFill>
                          <a:effectLst/>
                          <a:latin typeface="Calisto MT" panose="02040603050505030304" pitchFamily="18" charset="0"/>
                        </a:rPr>
                        <a:t> or </a:t>
                      </a:r>
                      <a:r>
                        <a:rPr lang="ro-RO" sz="1600" dirty="0" err="1">
                          <a:solidFill>
                            <a:srgbClr val="000000"/>
                          </a:solidFill>
                          <a:effectLst/>
                          <a:latin typeface="Calisto MT" panose="02040603050505030304" pitchFamily="18" charset="0"/>
                        </a:rPr>
                        <a:t>air</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a:solidFill>
                            <a:srgbClr val="000000"/>
                          </a:solidFill>
                          <a:effectLst/>
                          <a:latin typeface="Calisto MT" panose="02040603050505030304" pitchFamily="18" charset="0"/>
                        </a:rPr>
                        <a:t>Hydrophilous pollination (pollen in water)</a:t>
                      </a:r>
                      <a:endParaRPr lang="ro-RO" sz="160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52151623"/>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Rooting</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and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Rhizomes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Often</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loosely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anchored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rhizomes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not</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always</a:t>
                      </a:r>
                      <a:r>
                        <a:rPr lang="ro-RO" sz="1600" dirty="0">
                          <a:solidFill>
                            <a:srgbClr val="000000"/>
                          </a:solidFill>
                          <a:effectLst/>
                          <a:latin typeface="Calisto MT" panose="02040603050505030304" pitchFamily="18" charset="0"/>
                        </a:rPr>
                        <a:t> dominant</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a:solidFill>
                            <a:srgbClr val="000000"/>
                          </a:solidFill>
                          <a:effectLst/>
                          <a:latin typeface="Calisto MT" panose="02040603050505030304" pitchFamily="18" charset="0"/>
                        </a:rPr>
                        <a:t>Extensive </a:t>
                      </a:r>
                      <a:r>
                        <a:rPr lang="ro-RO" sz="1600" dirty="0" err="1">
                          <a:solidFill>
                            <a:srgbClr val="000000"/>
                          </a:solidFill>
                          <a:effectLst/>
                          <a:latin typeface="Calisto MT" panose="02040603050505030304" pitchFamily="18" charset="0"/>
                        </a:rPr>
                        <a:t>rhizome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networks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stabilize</a:t>
                      </a:r>
                      <a:r>
                        <a:rPr lang="ro-RO" sz="1600" dirty="0">
                          <a:solidFill>
                            <a:srgbClr val="000000"/>
                          </a:solidFill>
                          <a:effectLst/>
                          <a:latin typeface="Calisto MT" panose="02040603050505030304" pitchFamily="18" charset="0"/>
                        </a:rPr>
                        <a:t> sediment</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2776825868"/>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Physiological</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Adaptations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Lower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bicarbonate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use</a:t>
                      </a:r>
                      <a:r>
                        <a:rPr lang="ro-RO" sz="1600" dirty="0">
                          <a:solidFill>
                            <a:srgbClr val="000000"/>
                          </a:solidFill>
                          <a:effectLst/>
                          <a:latin typeface="Calisto MT" panose="02040603050505030304" pitchFamily="18" charset="0"/>
                        </a:rPr>
                        <a:t>; CO₂ more </a:t>
                      </a:r>
                      <a:r>
                        <a:rPr lang="ro-RO" sz="1600" dirty="0" err="1">
                          <a:solidFill>
                            <a:srgbClr val="000000"/>
                          </a:solidFill>
                          <a:effectLst/>
                          <a:latin typeface="Calisto MT" panose="02040603050505030304" pitchFamily="18" charset="0"/>
                        </a:rPr>
                        <a:t>readily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available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High</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affinity</a:t>
                      </a:r>
                      <a:r>
                        <a:rPr lang="ro-RO" sz="1600" dirty="0">
                          <a:solidFill>
                            <a:srgbClr val="000000"/>
                          </a:solidFill>
                          <a:effectLst/>
                          <a:latin typeface="Calisto MT" panose="02040603050505030304" pitchFamily="18" charset="0"/>
                        </a:rPr>
                        <a:t> for </a:t>
                      </a:r>
                      <a:r>
                        <a:rPr lang="ro-RO" sz="1600" dirty="0" err="1">
                          <a:solidFill>
                            <a:srgbClr val="000000"/>
                          </a:solidFill>
                          <a:effectLst/>
                          <a:latin typeface="Calisto MT" panose="02040603050505030304" pitchFamily="18" charset="0"/>
                        </a:rPr>
                        <a:t>bicarbonate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due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to</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seawater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chemistry</a:t>
                      </a:r>
                      <a:r>
                        <a:rPr lang="ro-RO" sz="1600" dirty="0">
                          <a:solidFill>
                            <a:srgbClr val="000000"/>
                          </a:solidFill>
                          <a:effectLst/>
                          <a:latin typeface="Calisto MT" panose="02040603050505030304" pitchFamily="18" charset="0"/>
                        </a:rPr>
                        <a:t> </a:t>
                      </a:r>
                      <a:r>
                        <a:rPr lang="ro-RO" sz="1600" u="sng" dirty="0">
                          <a:solidFill>
                            <a:srgbClr val="000000"/>
                          </a:solidFill>
                          <a:effectLst/>
                          <a:latin typeface="Calisto MT" panose="02040603050505030304" pitchFamily="18" charset="0"/>
                          <a:hlinkClick r:id="rId3">
                            <a:extLst>
                              <a:ext uri="{A12FA001-AC4F-418D-AE19-62706E023703}">
                                <ahyp:hlinkClr xmlns:ahyp="http://schemas.microsoft.com/office/drawing/2018/hyperlinkcolor" val="tx"/>
                              </a:ext>
                            </a:extLst>
                          </a:hlinkClick>
                        </a:rPr>
                        <a:t>(Sand-Jensen &amp; Gordon, 1984)</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708947037"/>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Grazing</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Pressure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Mainly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waterfowl</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less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fish</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High</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herbivory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from</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sea</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turtles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urchins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fish</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258245539"/>
                  </a:ext>
                </a:extLst>
              </a:tr>
              <a:tr h="0">
                <a:tc>
                  <a:txBody>
                    <a:bodyPr/>
                    <a:lstStyle/>
                    <a:p>
                      <a:pPr marL="108000" algn="just">
                        <a:lnSpc>
                          <a:spcPct val="107000"/>
                        </a:lnSpc>
                        <a:spcAft>
                          <a:spcPts val="800"/>
                        </a:spcAft>
                      </a:pPr>
                      <a:r>
                        <a:rPr lang="ro-RO" sz="1600" dirty="0">
                          <a:solidFill>
                            <a:srgbClr val="000000"/>
                          </a:solidFill>
                          <a:effectLst/>
                          <a:latin typeface="Calisto MT" panose="02040603050505030304" pitchFamily="18" charset="0"/>
                        </a:rPr>
                        <a:t>Carbon </a:t>
                      </a:r>
                      <a:r>
                        <a:rPr lang="ro-RO" sz="1600" dirty="0" err="1">
                          <a:solidFill>
                            <a:srgbClr val="000000"/>
                          </a:solidFill>
                          <a:effectLst/>
                          <a:latin typeface="Calisto MT" panose="02040603050505030304" pitchFamily="18" charset="0"/>
                        </a:rPr>
                        <a:t>Sequestration</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Less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biomass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storage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High</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sequestration</a:t>
                      </a:r>
                      <a:r>
                        <a:rPr lang="ro-RO" sz="1600" dirty="0">
                          <a:solidFill>
                            <a:srgbClr val="000000"/>
                          </a:solidFill>
                          <a:effectLst/>
                          <a:latin typeface="Calisto MT" panose="02040603050505030304" pitchFamily="18" charset="0"/>
                        </a:rPr>
                        <a:t> via </a:t>
                      </a:r>
                      <a:r>
                        <a:rPr lang="ro-RO" sz="1600" dirty="0" err="1">
                          <a:solidFill>
                            <a:srgbClr val="000000"/>
                          </a:solidFill>
                          <a:effectLst/>
                          <a:latin typeface="Calisto MT" panose="02040603050505030304" pitchFamily="18" charset="0"/>
                        </a:rPr>
                        <a:t>deep</a:t>
                      </a:r>
                      <a:r>
                        <a:rPr lang="ro-RO" sz="1600" dirty="0">
                          <a:solidFill>
                            <a:srgbClr val="000000"/>
                          </a:solidFill>
                          <a:effectLst/>
                          <a:latin typeface="Calisto MT" panose="02040603050505030304" pitchFamily="18" charset="0"/>
                        </a:rPr>
                        <a:t> sediment </a:t>
                      </a:r>
                      <a:r>
                        <a:rPr lang="ro-RO" sz="1600" dirty="0" err="1">
                          <a:solidFill>
                            <a:srgbClr val="000000"/>
                          </a:solidFill>
                          <a:effectLst/>
                          <a:latin typeface="Calisto MT" panose="02040603050505030304" pitchFamily="18" charset="0"/>
                        </a:rPr>
                        <a:t>burial</a:t>
                      </a:r>
                      <a:r>
                        <a:rPr lang="ro-RO" sz="1600" dirty="0">
                          <a:solidFill>
                            <a:srgbClr val="000000"/>
                          </a:solidFill>
                          <a:effectLst/>
                          <a:latin typeface="Calisto MT" panose="02040603050505030304" pitchFamily="18" charset="0"/>
                        </a:rPr>
                        <a:t> </a:t>
                      </a:r>
                      <a:r>
                        <a:rPr lang="ro-RO" sz="1600" u="sng" dirty="0">
                          <a:solidFill>
                            <a:srgbClr val="000000"/>
                          </a:solidFill>
                          <a:effectLst/>
                          <a:latin typeface="Calisto MT" panose="02040603050505030304" pitchFamily="18" charset="0"/>
                          <a:hlinkClick r:id="rId4">
                            <a:extLst>
                              <a:ext uri="{A12FA001-AC4F-418D-AE19-62706E023703}">
                                <ahyp:hlinkClr xmlns:ahyp="http://schemas.microsoft.com/office/drawing/2018/hyperlinkcolor" val="tx"/>
                              </a:ext>
                            </a:extLst>
                          </a:hlinkClick>
                        </a:rPr>
                        <a:t>(Stevenson, 1988)</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379749751"/>
                  </a:ext>
                </a:extLst>
              </a:tr>
            </a:tbl>
          </a:graphicData>
        </a:graphic>
      </p:graphicFrame>
      <p:sp>
        <p:nvSpPr>
          <p:cNvPr id="5" name="CasetăText 4">
            <a:extLst>
              <a:ext uri="{FF2B5EF4-FFF2-40B4-BE49-F238E27FC236}">
                <a16:creationId xmlns:a16="http://schemas.microsoft.com/office/drawing/2014/main" id="{0616D2BE-8352-0369-0C33-321FA0C8A238}"/>
              </a:ext>
            </a:extLst>
          </p:cNvPr>
          <p:cNvSpPr txBox="1"/>
          <p:nvPr/>
        </p:nvSpPr>
        <p:spPr>
          <a:xfrm>
            <a:off x="3513136" y="318364"/>
            <a:ext cx="8331201" cy="954107"/>
          </a:xfrm>
          <a:prstGeom prst="rect">
            <a:avLst/>
          </a:prstGeom>
          <a:noFill/>
        </p:spPr>
        <p:txBody>
          <a:bodyPr wrap="square">
            <a:spAutoFit/>
          </a:bodyPr>
          <a:lstStyle/>
          <a:p>
            <a:pPr indent="450215" algn="ctr">
              <a:spcAft>
                <a:spcPts val="800"/>
              </a:spcAft>
            </a:pPr>
            <a:r>
              <a:rPr lang="ro-RO" sz="2800" b="1" dirty="0" err="1">
                <a:effectLst/>
                <a:latin typeface="Calisto MT" panose="02040603050505030304" pitchFamily="18" charset="0"/>
                <a:ea typeface="Calibri" panose="020F0502020204030204" pitchFamily="34" charset="0"/>
                <a:cs typeface="Arial" panose="020B0604020202020204" pitchFamily="34" charset="0"/>
              </a:rPr>
              <a:t>Differences</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Between</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Freshwater</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Macrophytes</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and</a:t>
            </a:r>
            <a:r>
              <a:rPr lang="ro-RO" sz="2800" b="1" dirty="0">
                <a:effectLst/>
                <a:latin typeface="Calisto MT" panose="02040603050505030304" pitchFamily="18" charset="0"/>
                <a:ea typeface="Calibri" panose="020F0502020204030204" pitchFamily="34" charset="0"/>
                <a:cs typeface="Arial" panose="020B0604020202020204" pitchFamily="34" charset="0"/>
              </a:rPr>
              <a:t> Marine </a:t>
            </a:r>
            <a:r>
              <a:rPr lang="ro-RO" sz="2800" b="1" dirty="0" err="1">
                <a:effectLst/>
                <a:latin typeface="Calisto MT" panose="02040603050505030304" pitchFamily="18" charset="0"/>
                <a:ea typeface="Calibri" panose="020F0502020204030204" pitchFamily="34" charset="0"/>
                <a:cs typeface="Arial" panose="020B0604020202020204" pitchFamily="34" charset="0"/>
              </a:rPr>
              <a:t>Seagrasses</a:t>
            </a:r>
            <a:endParaRPr lang="ro-RO" sz="2800" dirty="0">
              <a:effectLst/>
              <a:latin typeface="Calisto MT" panose="0204060305050503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204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A4C15ACC-C708-866C-A5DB-1CDDE8AF3A4A}"/>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sp>
        <p:nvSpPr>
          <p:cNvPr id="4" name="CasetăText 3">
            <a:extLst>
              <a:ext uri="{FF2B5EF4-FFF2-40B4-BE49-F238E27FC236}">
                <a16:creationId xmlns:a16="http://schemas.microsoft.com/office/drawing/2014/main" id="{400C4050-9188-8E7B-E74B-0D66571ED019}"/>
              </a:ext>
            </a:extLst>
          </p:cNvPr>
          <p:cNvSpPr txBox="1"/>
          <p:nvPr/>
        </p:nvSpPr>
        <p:spPr>
          <a:xfrm>
            <a:off x="3048000" y="240268"/>
            <a:ext cx="6096000" cy="954107"/>
          </a:xfrm>
          <a:prstGeom prst="rect">
            <a:avLst/>
          </a:prstGeom>
          <a:noFill/>
        </p:spPr>
        <p:txBody>
          <a:bodyPr wrap="square">
            <a:spAutoFit/>
          </a:bodyPr>
          <a:lstStyle/>
          <a:p>
            <a:pPr algn="ctr"/>
            <a:r>
              <a:rPr lang="ro-RO" sz="3600" b="1" dirty="0" err="1">
                <a:effectLst/>
                <a:latin typeface="Calisto MT" panose="02040603050505030304" pitchFamily="18" charset="0"/>
                <a:ea typeface="Calibri" panose="020F0502020204030204" pitchFamily="34" charset="0"/>
              </a:rPr>
              <a:t>BlueC</a:t>
            </a:r>
            <a:r>
              <a:rPr lang="ro-RO" sz="3600" b="1" dirty="0">
                <a:effectLst/>
                <a:latin typeface="Calisto MT" panose="02040603050505030304" pitchFamily="18" charset="0"/>
                <a:ea typeface="Calibri" panose="020F0502020204030204" pitchFamily="34" charset="0"/>
              </a:rPr>
              <a:t> </a:t>
            </a:r>
            <a:r>
              <a:rPr lang="ro-RO" sz="3600" b="1" dirty="0" err="1">
                <a:effectLst/>
                <a:latin typeface="Calisto MT" panose="02040603050505030304" pitchFamily="18" charset="0"/>
                <a:ea typeface="Calibri" panose="020F0502020204030204" pitchFamily="34" charset="0"/>
              </a:rPr>
              <a:t>Education</a:t>
            </a:r>
            <a:r>
              <a:rPr lang="ro-RO" sz="3600" b="1" dirty="0">
                <a:effectLst/>
                <a:latin typeface="Calisto MT" panose="02040603050505030304" pitchFamily="18" charset="0"/>
                <a:ea typeface="Calibri" panose="020F0502020204030204" pitchFamily="34" charset="0"/>
              </a:rPr>
              <a:t> </a:t>
            </a:r>
            <a:r>
              <a:rPr lang="ro-RO" sz="3600" b="1" dirty="0" err="1">
                <a:effectLst/>
                <a:latin typeface="Calisto MT" panose="02040603050505030304" pitchFamily="18" charset="0"/>
                <a:ea typeface="Calibri" panose="020F0502020204030204" pitchFamily="34" charset="0"/>
              </a:rPr>
              <a:t>Syllabus</a:t>
            </a:r>
            <a:r>
              <a:rPr lang="ro-RO" sz="3600" b="1" dirty="0">
                <a:effectLst/>
                <a:latin typeface="Calisto MT" panose="02040603050505030304" pitchFamily="18" charset="0"/>
                <a:ea typeface="Calibri" panose="020F0502020204030204" pitchFamily="34" charset="0"/>
              </a:rPr>
              <a:t> </a:t>
            </a:r>
            <a:r>
              <a:rPr lang="ro-RO" sz="2000" b="1" dirty="0">
                <a:effectLst/>
                <a:latin typeface="Calisto MT" panose="02040603050505030304" pitchFamily="18" charset="0"/>
                <a:ea typeface="Calibri" panose="020F0502020204030204" pitchFamily="34" charset="0"/>
              </a:rPr>
              <a:t>(</a:t>
            </a:r>
            <a:r>
              <a:rPr lang="ro-RO" sz="2000" b="1" dirty="0" err="1">
                <a:effectLst/>
                <a:latin typeface="Calisto MT" panose="02040603050505030304" pitchFamily="18" charset="0"/>
                <a:ea typeface="Calibri" panose="020F0502020204030204" pitchFamily="34" charset="0"/>
              </a:rPr>
              <a:t>Draft</a:t>
            </a:r>
            <a:r>
              <a:rPr lang="ro-RO" sz="2000" b="1" dirty="0">
                <a:effectLst/>
                <a:latin typeface="Calisto MT" panose="02040603050505030304" pitchFamily="18" charset="0"/>
                <a:ea typeface="Calibri" panose="020F0502020204030204" pitchFamily="34" charset="0"/>
              </a:rPr>
              <a:t>)</a:t>
            </a:r>
            <a:endParaRPr lang="ro-RO" sz="2000" dirty="0">
              <a:latin typeface="Calisto MT" panose="02040603050505030304" pitchFamily="18" charset="0"/>
            </a:endParaRPr>
          </a:p>
        </p:txBody>
      </p:sp>
      <p:sp>
        <p:nvSpPr>
          <p:cNvPr id="6" name="CasetăText 5">
            <a:extLst>
              <a:ext uri="{FF2B5EF4-FFF2-40B4-BE49-F238E27FC236}">
                <a16:creationId xmlns:a16="http://schemas.microsoft.com/office/drawing/2014/main" id="{F6315F0F-8D8D-FD4C-3AAC-7BE3A011A5BB}"/>
              </a:ext>
            </a:extLst>
          </p:cNvPr>
          <p:cNvSpPr txBox="1"/>
          <p:nvPr/>
        </p:nvSpPr>
        <p:spPr>
          <a:xfrm>
            <a:off x="286328" y="1540944"/>
            <a:ext cx="5733472" cy="4429354"/>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Together with the Education Consultancy Committee, have developed  of the draft curriculum targeting various stakeholder groups, including high school pupils, students, teachers, NGOs, and local community members. The curriculum includes core topics such as:</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Aquatic ecosystems and biodiversity</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Role of </a:t>
            </a:r>
            <a:r>
              <a:rPr lang="en-US" sz="1800" i="1" dirty="0" err="1">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Ceratophyllum</a:t>
            </a:r>
            <a:r>
              <a:rPr lang="en-US" sz="1800"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800" i="1" dirty="0" err="1">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demersum</a:t>
            </a:r>
            <a:r>
              <a:rPr lang="en-US" sz="1800"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and seagrasses</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Circular economy and nature-based solutions</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Climate mitigation and blue carbon</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Ecosystem-Based Impact Assessment (</a:t>
            </a:r>
            <a:r>
              <a:rPr lang="en-US" sz="1800" dirty="0" err="1">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EBIA</a:t>
            </a: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a:t>
            </a:r>
            <a:endParaRPr lang="ro-RO"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endParaRPr lang="ro-RO" sz="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CasetăText 6">
            <a:extLst>
              <a:ext uri="{FF2B5EF4-FFF2-40B4-BE49-F238E27FC236}">
                <a16:creationId xmlns:a16="http://schemas.microsoft.com/office/drawing/2014/main" id="{2809236A-254D-242B-F8D0-275E7D1AB259}"/>
              </a:ext>
            </a:extLst>
          </p:cNvPr>
          <p:cNvSpPr txBox="1"/>
          <p:nvPr/>
        </p:nvSpPr>
        <p:spPr>
          <a:xfrm>
            <a:off x="6610350" y="1540944"/>
            <a:ext cx="5295322" cy="4442242"/>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ro-RO" sz="1800" b="1" dirty="0" err="1">
                <a:effectLst/>
                <a:latin typeface="Times New Roman" panose="02020603050405020304" pitchFamily="18" charset="0"/>
                <a:ea typeface="Calibri" panose="020F0502020204030204" pitchFamily="34" charset="0"/>
                <a:cs typeface="Times New Roman" panose="02020603050405020304" pitchFamily="18" charset="0"/>
              </a:rPr>
              <a:t>Learning</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b="1" dirty="0" err="1">
                <a:effectLst/>
                <a:latin typeface="Times New Roman" panose="02020603050405020304" pitchFamily="18" charset="0"/>
                <a:ea typeface="Calibri" panose="020F0502020204030204" pitchFamily="34" charset="0"/>
                <a:cs typeface="Times New Roman" panose="02020603050405020304" pitchFamily="18" charset="0"/>
              </a:rPr>
              <a:t>Objectives</a:t>
            </a:r>
            <a:endParaRPr lang="ro-RO"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endParaRPr lang="ro-RO" sz="2000" b="1" dirty="0">
              <a:latin typeface="Times New Roman" panose="02020603050405020304" pitchFamily="18" charset="0"/>
              <a:ea typeface="Calibri" panose="020F0502020204030204" pitchFamily="34" charset="0"/>
              <a:cs typeface="Arial" panose="020B0604020202020204" pitchFamily="34" charset="0"/>
            </a:endParaRPr>
          </a:p>
          <a:p>
            <a:pPr algn="just">
              <a:spcAft>
                <a:spcPts val="800"/>
              </a:spcAf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By</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course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learners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will</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able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Understand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key</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aquatic</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Black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Sea</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Basin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their</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biodiversity</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Describe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ecological</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functions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ro-RO" sz="1800" i="1" dirty="0" err="1">
                <a:effectLst/>
                <a:latin typeface="Times New Roman" panose="02020603050405020304" pitchFamily="18" charset="0"/>
                <a:ea typeface="Calibri" panose="020F0502020204030204" pitchFamily="34" charset="0"/>
                <a:cs typeface="Times New Roman" panose="02020603050405020304" pitchFamily="18" charset="0"/>
              </a:rPr>
              <a:t>Ceratophyllum</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i="1" dirty="0" err="1">
                <a:effectLst/>
                <a:latin typeface="Times New Roman" panose="02020603050405020304" pitchFamily="18" charset="0"/>
                <a:ea typeface="Calibri" panose="020F0502020204030204" pitchFamily="34" charset="0"/>
                <a:cs typeface="Times New Roman" panose="02020603050405020304" pitchFamily="18" charset="0"/>
              </a:rPr>
              <a:t>demersum</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Lacul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Beleu</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Identify</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roles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seagrasses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carbon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capture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coastal</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protection</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Understand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threats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aquatic</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how</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ecosystem-based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assessments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work</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Engage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basic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monitoring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community-based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conservation</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044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1D994709-3128-C68E-7314-071AD627E799}"/>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sp>
        <p:nvSpPr>
          <p:cNvPr id="6" name="CasetăText 5">
            <a:extLst>
              <a:ext uri="{FF2B5EF4-FFF2-40B4-BE49-F238E27FC236}">
                <a16:creationId xmlns:a16="http://schemas.microsoft.com/office/drawing/2014/main" id="{955B1129-E039-FF22-AA4F-B3E1A2BB3CC9}"/>
              </a:ext>
            </a:extLst>
          </p:cNvPr>
          <p:cNvSpPr txBox="1"/>
          <p:nvPr/>
        </p:nvSpPr>
        <p:spPr>
          <a:xfrm>
            <a:off x="301107" y="315000"/>
            <a:ext cx="5544000" cy="6228000"/>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1.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Introduction</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to</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BlueC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Project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Overview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Black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biodiversity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climate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impacts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Introduction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to</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Blue 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goals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BlueC</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project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Key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terms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macrophytes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Ramsar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wetlands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ecosystem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services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2. </a:t>
            </a:r>
            <a:r>
              <a:rPr lang="ro-RO" sz="1600" b="1" dirty="0">
                <a:effectLst/>
                <a:latin typeface="Times New Roman" panose="02020603050405020304" pitchFamily="18" charset="0"/>
                <a:ea typeface="Calibri" panose="020F0502020204030204" pitchFamily="34" charset="0"/>
              </a:rPr>
              <a:t>Lacul </a:t>
            </a:r>
            <a:r>
              <a:rPr lang="ro-RO" sz="1600" b="1" dirty="0" err="1">
                <a:effectLst/>
                <a:latin typeface="Times New Roman" panose="02020603050405020304" pitchFamily="18" charset="0"/>
                <a:ea typeface="Calibri" panose="020F0502020204030204" pitchFamily="34" charset="0"/>
              </a:rPr>
              <a:t>Beleu</a:t>
            </a:r>
            <a:r>
              <a:rPr lang="ro-RO" sz="1600" b="1" dirty="0">
                <a:effectLst/>
                <a:latin typeface="Times New Roman" panose="02020603050405020304" pitchFamily="18" charset="0"/>
                <a:ea typeface="Calibri" panose="020F0502020204030204" pitchFamily="34" charset="0"/>
              </a:rPr>
              <a:t> &amp; </a:t>
            </a:r>
            <a:r>
              <a:rPr lang="ro-RO" sz="1600" b="1" dirty="0" err="1">
                <a:effectLst/>
                <a:latin typeface="Times New Roman" panose="02020603050405020304" pitchFamily="18" charset="0"/>
                <a:ea typeface="Calibri" panose="020F0502020204030204" pitchFamily="34" charset="0"/>
              </a:rPr>
              <a:t>Ceratophyllum</a:t>
            </a:r>
            <a:r>
              <a:rPr lang="ro-RO" sz="1600" b="1" dirty="0">
                <a:effectLst/>
                <a:latin typeface="Times New Roman" panose="02020603050405020304" pitchFamily="18" charset="0"/>
                <a:ea typeface="Calibri" panose="020F0502020204030204" pitchFamily="34" charset="0"/>
              </a:rPr>
              <a:t> </a:t>
            </a:r>
            <a:r>
              <a:rPr lang="ro-RO" sz="1600" b="1" dirty="0" err="1">
                <a:effectLst/>
                <a:latin typeface="Times New Roman" panose="02020603050405020304" pitchFamily="18" charset="0"/>
                <a:ea typeface="Calibri" panose="020F0502020204030204" pitchFamily="34" charset="0"/>
              </a:rPr>
              <a:t>demersum</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Field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ecology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Ceratophyllum</a:t>
            </a:r>
            <a:r>
              <a:rPr lang="ro-RO" sz="1600" i="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demersum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morphology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lifecycle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functions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sequestration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biodiversity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support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Seasonal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dynamics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human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impacts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3</a:t>
            </a:r>
            <a:r>
              <a:rPr lang="ro-RO" sz="1600" b="1" dirty="0">
                <a:latin typeface="Calisto MT" panose="02040603050505030304" pitchFamily="18" charset="0"/>
                <a:ea typeface="Calibri" panose="020F0502020204030204" pitchFamily="34" charset="0"/>
                <a:cs typeface="Times New Roman" panose="02020603050405020304" pitchFamily="18" charset="0"/>
              </a:rPr>
              <a:t>.</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Seagrass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Meadows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Marine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Types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seagrasses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their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distribution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Black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Role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coastal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protection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nursery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habitats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storage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Differences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freshwater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macrophytes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p>
          <a:p>
            <a:pPr algn="just"/>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TOPIC 4. Marine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Seagrasses</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&amp; Cross-</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Connectivity</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Marine vs.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freshwater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macrophytes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Ecosystem</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connectivity</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estuaries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lakes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seas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Role of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seagrasses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coastal</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protection</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fishery</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support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p:txBody>
      </p:sp>
      <p:sp>
        <p:nvSpPr>
          <p:cNvPr id="8" name="CasetăText 7">
            <a:extLst>
              <a:ext uri="{FF2B5EF4-FFF2-40B4-BE49-F238E27FC236}">
                <a16:creationId xmlns:a16="http://schemas.microsoft.com/office/drawing/2014/main" id="{C89DE637-63D5-D698-2AC9-8B132DBE1F70}"/>
              </a:ext>
            </a:extLst>
          </p:cNvPr>
          <p:cNvSpPr txBox="1"/>
          <p:nvPr/>
        </p:nvSpPr>
        <p:spPr>
          <a:xfrm>
            <a:off x="6346893" y="315000"/>
            <a:ext cx="5544000" cy="5755422"/>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5.</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Threats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Pressures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on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Habitats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Eutrophication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sedimentation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pollution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Climate-</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driven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stress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invasive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species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Community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mapping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threats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use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GIS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Marine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Litter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app</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6.</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Ecosystem-Based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Impact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Assessment</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EBIA</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What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EBIA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How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does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differ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traditional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EIAs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Stakeholder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engagement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survey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tools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Drafting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local impact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questionnaires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7.</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Nature-Based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Solutions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Phytoremediation</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plants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for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water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purification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bioindicator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roles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Ceratophyllum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seagrasses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phytoremediation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Design of simple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wetland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experiments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1600" b="1" dirty="0">
                <a:latin typeface="Times New Roman" panose="02020603050405020304" pitchFamily="18" charset="0"/>
                <a:ea typeface="Calibri" panose="020F0502020204030204" pitchFamily="34" charset="0"/>
                <a:cs typeface="Times New Roman" panose="02020603050405020304" pitchFamily="18" charset="0"/>
              </a:rPr>
              <a:t>TOPIC 8.</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Threats</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&amp;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Ecosystem</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Pressures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Pollution</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invasive</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species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climate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shifts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Marine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litter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nutrient</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runoff</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impacts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Tools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community-based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monitoring (Marine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Litter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Watch,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biodiversity</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apps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algn="just"/>
            <a:endParaRPr lang="ro-RO" sz="1600" dirty="0">
              <a:latin typeface="Calisto MT" panose="02040603050505030304" pitchFamily="18" charset="0"/>
            </a:endParaRPr>
          </a:p>
        </p:txBody>
      </p:sp>
    </p:spTree>
    <p:extLst>
      <p:ext uri="{BB962C8B-B14F-4D97-AF65-F5344CB8AC3E}">
        <p14:creationId xmlns:p14="http://schemas.microsoft.com/office/powerpoint/2010/main" val="358946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11513042-55EC-7629-0949-81EA446E2A87}"/>
              </a:ext>
            </a:extLst>
          </p:cNvPr>
          <p:cNvSpPr>
            <a:spLocks noGrp="1"/>
          </p:cNvSpPr>
          <p:nvPr>
            <p:ph type="dt" sz="half" idx="10"/>
          </p:nvPr>
        </p:nvSpPr>
        <p:spPr/>
        <p:txBody>
          <a:bodyPr/>
          <a:lstStyle/>
          <a:p>
            <a:pPr rtl="0"/>
            <a:fld id="{B8BCEB24-D323-41FF-9618-0B1F209F6ED8}" type="datetime1">
              <a:rPr lang="ro-RO" smtClean="0"/>
              <a:t>07.05.2025</a:t>
            </a:fld>
            <a:endParaRPr lang="en-US" dirty="0"/>
          </a:p>
        </p:txBody>
      </p:sp>
      <p:sp>
        <p:nvSpPr>
          <p:cNvPr id="4" name="CasetăText 3">
            <a:extLst>
              <a:ext uri="{FF2B5EF4-FFF2-40B4-BE49-F238E27FC236}">
                <a16:creationId xmlns:a16="http://schemas.microsoft.com/office/drawing/2014/main" id="{A0024BBB-DB02-77D6-66E5-336EFA370713}"/>
              </a:ext>
            </a:extLst>
          </p:cNvPr>
          <p:cNvSpPr txBox="1"/>
          <p:nvPr/>
        </p:nvSpPr>
        <p:spPr>
          <a:xfrm>
            <a:off x="6949440" y="1066632"/>
            <a:ext cx="4800600" cy="4585871"/>
          </a:xfrm>
          <a:prstGeom prst="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a:spAutoFit/>
          </a:bodyPr>
          <a:lstStyle/>
          <a:p>
            <a:pPr algn="ctr">
              <a:spcAft>
                <a:spcPts val="800"/>
              </a:spcAft>
            </a:pPr>
            <a:r>
              <a:rPr lang="ro-RO" b="1" dirty="0">
                <a:effectLst/>
                <a:latin typeface="Calisto MT" panose="02040603050505030304" pitchFamily="18" charset="0"/>
                <a:ea typeface="Calibri" panose="020F0502020204030204" pitchFamily="34" charset="0"/>
                <a:cs typeface="Segoe UI Emoji" panose="020B0502040204020203" pitchFamily="34" charset="0"/>
              </a:rPr>
              <a:t>🌿</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OPTIONAL</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EXTENSION</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TOPICS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algn="just"/>
            <a:r>
              <a:rPr lang="ro-RO" b="1" dirty="0">
                <a:latin typeface="Calisto MT" panose="02040603050505030304" pitchFamily="18" charset="0"/>
                <a:ea typeface="Calibri" panose="020F0502020204030204" pitchFamily="34" charset="0"/>
                <a:cs typeface="Times New Roman" panose="02020603050405020304" pitchFamily="18" charset="0"/>
              </a:rPr>
              <a:t>TOPIC 1.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Biomass</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to</a:t>
            </a:r>
            <a:r>
              <a:rPr lang="ro-RO" b="1" dirty="0">
                <a:effectLst/>
                <a:latin typeface="Calisto MT" panose="02040603050505030304" pitchFamily="18" charset="0"/>
                <a:ea typeface="Calibri" panose="020F0502020204030204" pitchFamily="34" charset="0"/>
                <a:cs typeface="Times New Roman" panose="02020603050405020304" pitchFamily="18" charset="0"/>
              </a:rPr>
              <a:t> Business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a:effectLst/>
                <a:latin typeface="Calisto MT" panose="02040603050505030304" pitchFamily="18" charset="0"/>
                <a:ea typeface="Calibri" panose="020F0502020204030204" pitchFamily="34" charset="0"/>
                <a:cs typeface="Times New Roman" panose="02020603050405020304" pitchFamily="18" charset="0"/>
              </a:rPr>
              <a:t>Business </a:t>
            </a:r>
            <a:r>
              <a:rPr lang="ro-RO" dirty="0" err="1">
                <a:effectLst/>
                <a:latin typeface="Calisto MT" panose="02040603050505030304" pitchFamily="18" charset="0"/>
                <a:ea typeface="Calibri" panose="020F0502020204030204" pitchFamily="34" charset="0"/>
                <a:cs typeface="Times New Roman" panose="02020603050405020304" pitchFamily="18" charset="0"/>
              </a:rPr>
              <a:t>models</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biomass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a:effectLst/>
                <a:latin typeface="Calisto MT" panose="02040603050505030304" pitchFamily="18" charset="0"/>
                <a:ea typeface="Calibri" panose="020F0502020204030204" pitchFamily="34" charset="0"/>
                <a:cs typeface="Times New Roman" panose="02020603050405020304" pitchFamily="18" charset="0"/>
              </a:rPr>
              <a:t>Youth-led </a:t>
            </a:r>
            <a:r>
              <a:rPr lang="ro-RO" dirty="0" err="1">
                <a:effectLst/>
                <a:latin typeface="Calisto MT" panose="02040603050505030304" pitchFamily="18" charset="0"/>
                <a:ea typeface="Calibri" panose="020F0502020204030204" pitchFamily="34" charset="0"/>
                <a:cs typeface="Times New Roman" panose="02020603050405020304" pitchFamily="18" charset="0"/>
              </a:rPr>
              <a:t>eco-entrepreneurship</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opportunities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err="1">
                <a:effectLst/>
                <a:latin typeface="Calisto MT" panose="02040603050505030304" pitchFamily="18" charset="0"/>
                <a:ea typeface="Calibri" panose="020F0502020204030204" pitchFamily="34" charset="0"/>
                <a:cs typeface="Times New Roman" panose="02020603050405020304" pitchFamily="18" charset="0"/>
              </a:rPr>
              <a:t>Examples</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Biogas</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macrophytes</a:t>
            </a:r>
            <a:r>
              <a:rPr lang="ro-RO" dirty="0">
                <a:effectLst/>
                <a:latin typeface="Calisto MT" panose="02040603050505030304" pitchFamily="18" charset="0"/>
                <a:ea typeface="Calibri" panose="020F0502020204030204" pitchFamily="34" charset="0"/>
                <a:cs typeface="Times New Roman" panose="02020603050405020304" pitchFamily="18" charset="0"/>
              </a:rPr>
              <a:t>, organic </a:t>
            </a:r>
            <a:r>
              <a:rPr lang="ro-RO" dirty="0" err="1">
                <a:effectLst/>
                <a:latin typeface="Calisto MT" panose="02040603050505030304" pitchFamily="18" charset="0"/>
                <a:ea typeface="Calibri" panose="020F0502020204030204" pitchFamily="34" charset="0"/>
                <a:cs typeface="Times New Roman" panose="02020603050405020304" pitchFamily="18" charset="0"/>
              </a:rPr>
              <a:t>fish</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feed</a:t>
            </a:r>
            <a:r>
              <a:rPr lang="ro-RO" dirty="0">
                <a:effectLst/>
                <a:latin typeface="Calisto MT" panose="02040603050505030304" pitchFamily="18" charset="0"/>
                <a:ea typeface="Calibri" panose="020F0502020204030204" pitchFamily="34" charset="0"/>
                <a:cs typeface="Times New Roman" panose="02020603050405020304" pitchFamily="18" charset="0"/>
              </a:rPr>
              <a:t>, natural </a:t>
            </a:r>
            <a:r>
              <a:rPr lang="ro-RO" dirty="0" err="1">
                <a:effectLst/>
                <a:latin typeface="Calisto MT" panose="02040603050505030304" pitchFamily="18" charset="0"/>
                <a:ea typeface="Calibri" panose="020F0502020204030204" pitchFamily="34" charset="0"/>
                <a:cs typeface="Times New Roman" panose="02020603050405020304" pitchFamily="18" charset="0"/>
              </a:rPr>
              <a:t>dye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extraction</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algn="just"/>
            <a:r>
              <a:rPr lang="ro-RO" b="1" dirty="0">
                <a:latin typeface="Calisto MT" panose="02040603050505030304" pitchFamily="18" charset="0"/>
                <a:ea typeface="Calibri" panose="020F0502020204030204" pitchFamily="34" charset="0"/>
                <a:cs typeface="Times New Roman" panose="02020603050405020304" pitchFamily="18" charset="0"/>
              </a:rPr>
              <a:t>TOPIC 2.</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Policy</a:t>
            </a:r>
            <a:r>
              <a:rPr lang="ro-RO"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Career</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Futures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err="1">
                <a:effectLst/>
                <a:latin typeface="Calisto MT" panose="02040603050505030304" pitchFamily="18" charset="0"/>
                <a:ea typeface="Calibri" panose="020F0502020204030204" pitchFamily="34" charset="0"/>
                <a:cs typeface="Times New Roman" panose="02020603050405020304" pitchFamily="18" charset="0"/>
              </a:rPr>
              <a:t>Career</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paths</a:t>
            </a:r>
            <a:r>
              <a:rPr lang="ro-RO" dirty="0">
                <a:effectLst/>
                <a:latin typeface="Calisto MT" panose="02040603050505030304" pitchFamily="18" charset="0"/>
                <a:ea typeface="Calibri" panose="020F0502020204030204" pitchFamily="34" charset="0"/>
                <a:cs typeface="Times New Roman" panose="02020603050405020304" pitchFamily="18" charset="0"/>
              </a:rPr>
              <a:t> in </a:t>
            </a:r>
            <a:r>
              <a:rPr lang="ro-RO" dirty="0" err="1">
                <a:effectLst/>
                <a:latin typeface="Calisto MT" panose="02040603050505030304" pitchFamily="18" charset="0"/>
                <a:ea typeface="Calibri" panose="020F0502020204030204" pitchFamily="34" charset="0"/>
                <a:cs typeface="Times New Roman" panose="02020603050405020304" pitchFamily="18" charset="0"/>
              </a:rPr>
              <a:t>environmental</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science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bioeconomy</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policy</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err="1">
                <a:effectLst/>
                <a:latin typeface="Calisto MT" panose="02040603050505030304" pitchFamily="18" charset="0"/>
                <a:ea typeface="Calibri" panose="020F0502020204030204" pitchFamily="34" charset="0"/>
                <a:cs typeface="Times New Roman" panose="02020603050405020304" pitchFamily="18" charset="0"/>
              </a:rPr>
              <a:t>Ecosystem-based</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governance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SDG</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connections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a:effectLst/>
                <a:latin typeface="Calisto MT" panose="02040603050505030304" pitchFamily="18" charset="0"/>
                <a:ea typeface="Calibri" panose="020F0502020204030204" pitchFamily="34" charset="0"/>
                <a:cs typeface="Times New Roman" panose="02020603050405020304" pitchFamily="18" charset="0"/>
              </a:rPr>
              <a:t>Youth </a:t>
            </a:r>
            <a:r>
              <a:rPr lang="ro-RO" dirty="0" err="1">
                <a:effectLst/>
                <a:latin typeface="Calisto MT" panose="02040603050505030304" pitchFamily="18" charset="0"/>
                <a:ea typeface="Calibri" panose="020F0502020204030204" pitchFamily="34" charset="0"/>
                <a:cs typeface="Times New Roman" panose="02020603050405020304" pitchFamily="18" charset="0"/>
              </a:rPr>
              <a:t>engagement</a:t>
            </a:r>
            <a:r>
              <a:rPr lang="ro-RO" dirty="0">
                <a:effectLst/>
                <a:latin typeface="Calisto MT" panose="02040603050505030304" pitchFamily="18" charset="0"/>
                <a:ea typeface="Calibri" panose="020F0502020204030204" pitchFamily="34" charset="0"/>
                <a:cs typeface="Times New Roman" panose="02020603050405020304" pitchFamily="18" charset="0"/>
              </a:rPr>
              <a:t> in EU Green Deal </a:t>
            </a:r>
            <a:r>
              <a:rPr lang="ro-RO"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dirty="0">
                <a:effectLst/>
                <a:latin typeface="Calisto MT" panose="02040603050505030304" pitchFamily="18" charset="0"/>
                <a:ea typeface="Calibri" panose="020F0502020204030204" pitchFamily="34" charset="0"/>
                <a:cs typeface="Times New Roman" panose="02020603050405020304" pitchFamily="18" charset="0"/>
              </a:rPr>
              <a:t> regional </a:t>
            </a:r>
            <a:r>
              <a:rPr lang="ro-RO" dirty="0" err="1">
                <a:effectLst/>
                <a:latin typeface="Calisto MT" panose="02040603050505030304" pitchFamily="18" charset="0"/>
                <a:ea typeface="Calibri" panose="020F0502020204030204" pitchFamily="34" charset="0"/>
                <a:cs typeface="Times New Roman" panose="02020603050405020304" pitchFamily="18" charset="0"/>
              </a:rPr>
              <a:t>blue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strategies</a:t>
            </a:r>
            <a:endParaRPr lang="ro-RO" dirty="0">
              <a:effectLst/>
              <a:latin typeface="Calisto MT" panose="02040603050505030304" pitchFamily="18" charset="0"/>
              <a:ea typeface="Calibri" panose="020F0502020204030204" pitchFamily="34" charset="0"/>
              <a:cs typeface="Arial" panose="020B0604020202020204" pitchFamily="34" charset="0"/>
            </a:endParaRPr>
          </a:p>
        </p:txBody>
      </p:sp>
      <p:sp>
        <p:nvSpPr>
          <p:cNvPr id="6" name="CasetăText 5">
            <a:extLst>
              <a:ext uri="{FF2B5EF4-FFF2-40B4-BE49-F238E27FC236}">
                <a16:creationId xmlns:a16="http://schemas.microsoft.com/office/drawing/2014/main" id="{9CFF34B6-D5A6-3C52-9501-0D7517100A9E}"/>
              </a:ext>
            </a:extLst>
          </p:cNvPr>
          <p:cNvSpPr txBox="1"/>
          <p:nvPr/>
        </p:nvSpPr>
        <p:spPr>
          <a:xfrm>
            <a:off x="348615" y="305068"/>
            <a:ext cx="5940000" cy="6247864"/>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9.</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Circular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Economy</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Services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b="1" dirty="0">
                <a:effectLst/>
                <a:latin typeface="Calisto MT" panose="02040603050505030304" pitchFamily="18" charset="0"/>
                <a:ea typeface="Calibri" panose="020F0502020204030204" pitchFamily="34" charset="0"/>
                <a:cs typeface="Times New Roman" panose="02020603050405020304" pitchFamily="18" charset="0"/>
              </a:rPr>
              <a:t>Core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Concepts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waste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reduction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reuse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value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chain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thinking</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Bioresources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in Circular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Economy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How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biomass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like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Ceratophyllum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can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Processed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into</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compost 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biofertilizer</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Used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for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fish</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feed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biogas</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Integrated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into</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local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value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chains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(e.g.,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eco-packaging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bioplastics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10.</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Economic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Value</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Impact of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Ceratophyllum</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Quantifying</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Services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Water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filtration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savings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purification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costs</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Habitat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provisioning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fishery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productivity</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sequestration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potential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carbon credit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valuation</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Risks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Costs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Biomass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removal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eutrophic</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years</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Maintenance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burden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irrigation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agriculture</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Value-Added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Products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Feed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additive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(e.g., in carp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farming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raw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material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wetland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restoration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projects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11.</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Policy</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Conservation</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Practices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How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ecosystem-based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management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informs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policy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International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conventions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Ramsar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EU Blue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Growth</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Black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Synergy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rPr>
              <a:t>Role of </a:t>
            </a:r>
            <a:r>
              <a:rPr lang="ro-RO" sz="1600" dirty="0" err="1">
                <a:effectLst/>
                <a:latin typeface="Calisto MT" panose="02040603050505030304" pitchFamily="18" charset="0"/>
                <a:ea typeface="Calibri" panose="020F0502020204030204" pitchFamily="34" charset="0"/>
              </a:rPr>
              <a:t>students</a:t>
            </a:r>
            <a:r>
              <a:rPr lang="ro-RO" sz="1600" dirty="0">
                <a:effectLst/>
                <a:latin typeface="Calisto MT" panose="02040603050505030304" pitchFamily="18" charset="0"/>
                <a:ea typeface="Calibri" panose="020F0502020204030204" pitchFamily="34" charset="0"/>
              </a:rPr>
              <a:t> </a:t>
            </a:r>
            <a:r>
              <a:rPr lang="ro-RO" sz="1600" dirty="0" err="1">
                <a:effectLst/>
                <a:latin typeface="Calisto MT" panose="02040603050505030304" pitchFamily="18" charset="0"/>
                <a:ea typeface="Calibri" panose="020F0502020204030204" pitchFamily="34" charset="0"/>
              </a:rPr>
              <a:t>and</a:t>
            </a:r>
            <a:r>
              <a:rPr lang="ro-RO" sz="1600" dirty="0">
                <a:effectLst/>
                <a:latin typeface="Calisto MT" panose="02040603050505030304" pitchFamily="18" charset="0"/>
                <a:ea typeface="Calibri" panose="020F0502020204030204" pitchFamily="34" charset="0"/>
              </a:rPr>
              <a:t> </a:t>
            </a:r>
            <a:r>
              <a:rPr lang="ro-RO" sz="1600" dirty="0" err="1">
                <a:effectLst/>
                <a:latin typeface="Calisto MT" panose="02040603050505030304" pitchFamily="18" charset="0"/>
                <a:ea typeface="Calibri" panose="020F0502020204030204" pitchFamily="34" charset="0"/>
              </a:rPr>
              <a:t>communities</a:t>
            </a:r>
            <a:r>
              <a:rPr lang="ro-RO" sz="1600" dirty="0">
                <a:effectLst/>
                <a:latin typeface="Calisto MT" panose="02040603050505030304" pitchFamily="18" charset="0"/>
                <a:ea typeface="Calibri" panose="020F0502020204030204" pitchFamily="34" charset="0"/>
              </a:rPr>
              <a:t> in </a:t>
            </a:r>
            <a:r>
              <a:rPr lang="ro-RO" sz="1600" dirty="0" err="1">
                <a:effectLst/>
                <a:latin typeface="Calisto MT" panose="02040603050505030304" pitchFamily="18" charset="0"/>
                <a:ea typeface="Calibri" panose="020F0502020204030204" pitchFamily="34" charset="0"/>
              </a:rPr>
              <a:t>conservation</a:t>
            </a:r>
            <a:endParaRPr lang="ro-RO" sz="1600" dirty="0">
              <a:latin typeface="Calisto MT" panose="02040603050505030304" pitchFamily="18" charset="0"/>
            </a:endParaRPr>
          </a:p>
        </p:txBody>
      </p:sp>
    </p:spTree>
    <p:extLst>
      <p:ext uri="{BB962C8B-B14F-4D97-AF65-F5344CB8AC3E}">
        <p14:creationId xmlns:p14="http://schemas.microsoft.com/office/powerpoint/2010/main" val="2472761407"/>
      </p:ext>
    </p:extLst>
  </p:cSld>
  <p:clrMapOvr>
    <a:masterClrMapping/>
  </p:clrMapOvr>
</p:sld>
</file>

<file path=ppt/theme/theme1.xml><?xml version="1.0" encoding="utf-8"?>
<a:theme xmlns:a="http://schemas.openxmlformats.org/drawingml/2006/main" name="Picătură">
  <a:themeElements>
    <a:clrScheme name="Picătură">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cătură">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cătură">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TM04033925[[fn=Picătură]]</Template>
  <TotalTime>421</TotalTime>
  <Words>1112</Words>
  <Application>Microsoft Office PowerPoint</Application>
  <PresentationFormat>Widescreen</PresentationFormat>
  <Paragraphs>130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Calisto MT</vt:lpstr>
      <vt:lpstr>Cambria</vt:lpstr>
      <vt:lpstr>Courier New</vt:lpstr>
      <vt:lpstr>Symbol</vt:lpstr>
      <vt:lpstr>Times New Roman</vt:lpstr>
      <vt:lpstr>Tw Cen MT</vt:lpstr>
      <vt:lpstr>Picătură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VICTUS</dc:creator>
  <cp:lastModifiedBy>Fani Semerdzhieva</cp:lastModifiedBy>
  <cp:revision>3</cp:revision>
  <dcterms:created xsi:type="dcterms:W3CDTF">2025-05-05T15:38:04Z</dcterms:created>
  <dcterms:modified xsi:type="dcterms:W3CDTF">2025-05-07T06:30:24Z</dcterms:modified>
</cp:coreProperties>
</file>