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41"/>
  </p:notesMasterIdLst>
  <p:sldIdLst>
    <p:sldId id="268" r:id="rId2"/>
    <p:sldId id="266" r:id="rId3"/>
    <p:sldId id="280" r:id="rId4"/>
    <p:sldId id="291" r:id="rId5"/>
    <p:sldId id="292" r:id="rId6"/>
    <p:sldId id="257" r:id="rId7"/>
    <p:sldId id="281" r:id="rId8"/>
    <p:sldId id="258" r:id="rId9"/>
    <p:sldId id="259" r:id="rId10"/>
    <p:sldId id="264" r:id="rId11"/>
    <p:sldId id="267" r:id="rId12"/>
    <p:sldId id="269" r:id="rId13"/>
    <p:sldId id="270" r:id="rId14"/>
    <p:sldId id="271" r:id="rId15"/>
    <p:sldId id="260" r:id="rId16"/>
    <p:sldId id="293" r:id="rId17"/>
    <p:sldId id="294" r:id="rId18"/>
    <p:sldId id="295" r:id="rId19"/>
    <p:sldId id="261" r:id="rId20"/>
    <p:sldId id="282" r:id="rId21"/>
    <p:sldId id="263" r:id="rId22"/>
    <p:sldId id="273" r:id="rId23"/>
    <p:sldId id="274" r:id="rId24"/>
    <p:sldId id="275" r:id="rId25"/>
    <p:sldId id="276" r:id="rId26"/>
    <p:sldId id="277" r:id="rId27"/>
    <p:sldId id="279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  <p:sldId id="265" r:id="rId37"/>
    <p:sldId id="272" r:id="rId38"/>
    <p:sldId id="278" r:id="rId39"/>
    <p:sldId id="256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C6E0D-1FE6-4A93-8376-9A539F5B358F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8DD7C1-2540-4A32-9E1E-D80164F96089}">
      <dgm:prSet/>
      <dgm:spPr/>
      <dgm:t>
        <a:bodyPr/>
        <a:lstStyle/>
        <a:p>
          <a:r>
            <a:rPr lang="en-US"/>
            <a:t>• Geographic and oceanographic features</a:t>
          </a:r>
        </a:p>
      </dgm:t>
    </dgm:pt>
    <dgm:pt modelId="{48D39A57-37FB-4ED7-9F21-DB6CC4CF3652}" type="parTrans" cxnId="{D3A48B03-14D0-4503-A7D3-457876753C22}">
      <dgm:prSet/>
      <dgm:spPr/>
      <dgm:t>
        <a:bodyPr/>
        <a:lstStyle/>
        <a:p>
          <a:endParaRPr lang="en-US"/>
        </a:p>
      </dgm:t>
    </dgm:pt>
    <dgm:pt modelId="{AA7E0E58-5F65-4BC8-8837-FCD13F011717}" type="sibTrans" cxnId="{D3A48B03-14D0-4503-A7D3-457876753C22}">
      <dgm:prSet/>
      <dgm:spPr/>
      <dgm:t>
        <a:bodyPr/>
        <a:lstStyle/>
        <a:p>
          <a:endParaRPr lang="en-US"/>
        </a:p>
      </dgm:t>
    </dgm:pt>
    <dgm:pt modelId="{85AF40E3-0767-4099-BDB2-820879E8A5DC}">
      <dgm:prSet/>
      <dgm:spPr/>
      <dgm:t>
        <a:bodyPr/>
        <a:lstStyle/>
        <a:p>
          <a:r>
            <a:rPr lang="en-US" dirty="0"/>
            <a:t>• Unique hydrography </a:t>
          </a:r>
          <a:endParaRPr lang="tr-TR" dirty="0"/>
        </a:p>
        <a:p>
          <a:r>
            <a:rPr lang="en-US" dirty="0"/>
            <a:t>(anoxic deep layers, river inflows)</a:t>
          </a:r>
        </a:p>
      </dgm:t>
    </dgm:pt>
    <dgm:pt modelId="{1B8C61CD-B438-4155-B7BF-CBBC32A44525}" type="parTrans" cxnId="{056396C2-9033-4C42-BF52-41BB49003F80}">
      <dgm:prSet/>
      <dgm:spPr/>
      <dgm:t>
        <a:bodyPr/>
        <a:lstStyle/>
        <a:p>
          <a:endParaRPr lang="en-US"/>
        </a:p>
      </dgm:t>
    </dgm:pt>
    <dgm:pt modelId="{87A5D9A5-4C1C-4938-9A59-C2B6DEE9ED06}" type="sibTrans" cxnId="{056396C2-9033-4C42-BF52-41BB49003F80}">
      <dgm:prSet/>
      <dgm:spPr/>
      <dgm:t>
        <a:bodyPr/>
        <a:lstStyle/>
        <a:p>
          <a:endParaRPr lang="en-US"/>
        </a:p>
      </dgm:t>
    </dgm:pt>
    <dgm:pt modelId="{05648C4D-84BA-4FCF-B493-5B24F9D40F01}">
      <dgm:prSet/>
      <dgm:spPr/>
      <dgm:t>
        <a:bodyPr/>
        <a:lstStyle/>
        <a:p>
          <a:r>
            <a:rPr lang="en-US" dirty="0"/>
            <a:t>• Importance of biodiversity for regional and global ecology</a:t>
          </a:r>
        </a:p>
      </dgm:t>
    </dgm:pt>
    <dgm:pt modelId="{8A6B255D-E1A0-45D4-B84F-1C0A7AE7E8DB}" type="parTrans" cxnId="{E7953363-5681-4885-A591-59C7BDF86CD5}">
      <dgm:prSet/>
      <dgm:spPr/>
      <dgm:t>
        <a:bodyPr/>
        <a:lstStyle/>
        <a:p>
          <a:endParaRPr lang="en-US"/>
        </a:p>
      </dgm:t>
    </dgm:pt>
    <dgm:pt modelId="{145113BB-E989-4687-9930-7CAAAAD1A113}" type="sibTrans" cxnId="{E7953363-5681-4885-A591-59C7BDF86CD5}">
      <dgm:prSet/>
      <dgm:spPr/>
      <dgm:t>
        <a:bodyPr/>
        <a:lstStyle/>
        <a:p>
          <a:endParaRPr lang="en-US"/>
        </a:p>
      </dgm:t>
    </dgm:pt>
    <dgm:pt modelId="{58286557-926A-4EE2-A038-739A6D8A3CD8}" type="pres">
      <dgm:prSet presAssocID="{5E8C6E0D-1FE6-4A93-8376-9A539F5B358F}" presName="outerComposite" presStyleCnt="0">
        <dgm:presLayoutVars>
          <dgm:chMax val="5"/>
          <dgm:dir/>
          <dgm:resizeHandles val="exact"/>
        </dgm:presLayoutVars>
      </dgm:prSet>
      <dgm:spPr/>
    </dgm:pt>
    <dgm:pt modelId="{75087293-22C5-47F2-87FB-18B0CF6A4E7A}" type="pres">
      <dgm:prSet presAssocID="{5E8C6E0D-1FE6-4A93-8376-9A539F5B358F}" presName="dummyMaxCanvas" presStyleCnt="0">
        <dgm:presLayoutVars/>
      </dgm:prSet>
      <dgm:spPr/>
    </dgm:pt>
    <dgm:pt modelId="{1AE18492-805F-44C6-A620-D16683F4FE0B}" type="pres">
      <dgm:prSet presAssocID="{5E8C6E0D-1FE6-4A93-8376-9A539F5B358F}" presName="ThreeNodes_1" presStyleLbl="node1" presStyleIdx="0" presStyleCnt="3">
        <dgm:presLayoutVars>
          <dgm:bulletEnabled val="1"/>
        </dgm:presLayoutVars>
      </dgm:prSet>
      <dgm:spPr/>
    </dgm:pt>
    <dgm:pt modelId="{DACC126F-2027-4E80-97C9-2B2787C77D2A}" type="pres">
      <dgm:prSet presAssocID="{5E8C6E0D-1FE6-4A93-8376-9A539F5B358F}" presName="ThreeNodes_2" presStyleLbl="node1" presStyleIdx="1" presStyleCnt="3">
        <dgm:presLayoutVars>
          <dgm:bulletEnabled val="1"/>
        </dgm:presLayoutVars>
      </dgm:prSet>
      <dgm:spPr/>
    </dgm:pt>
    <dgm:pt modelId="{F8D4A7CC-DA6F-405A-80CE-CCCAEA533D42}" type="pres">
      <dgm:prSet presAssocID="{5E8C6E0D-1FE6-4A93-8376-9A539F5B358F}" presName="ThreeNodes_3" presStyleLbl="node1" presStyleIdx="2" presStyleCnt="3">
        <dgm:presLayoutVars>
          <dgm:bulletEnabled val="1"/>
        </dgm:presLayoutVars>
      </dgm:prSet>
      <dgm:spPr/>
    </dgm:pt>
    <dgm:pt modelId="{3A4061EC-4046-46F2-A679-C20ACA805F7B}" type="pres">
      <dgm:prSet presAssocID="{5E8C6E0D-1FE6-4A93-8376-9A539F5B358F}" presName="ThreeConn_1-2" presStyleLbl="fgAccFollowNode1" presStyleIdx="0" presStyleCnt="2">
        <dgm:presLayoutVars>
          <dgm:bulletEnabled val="1"/>
        </dgm:presLayoutVars>
      </dgm:prSet>
      <dgm:spPr/>
    </dgm:pt>
    <dgm:pt modelId="{B86FD1AF-9A9D-458E-9FA8-71D8DDED842E}" type="pres">
      <dgm:prSet presAssocID="{5E8C6E0D-1FE6-4A93-8376-9A539F5B358F}" presName="ThreeConn_2-3" presStyleLbl="fgAccFollowNode1" presStyleIdx="1" presStyleCnt="2">
        <dgm:presLayoutVars>
          <dgm:bulletEnabled val="1"/>
        </dgm:presLayoutVars>
      </dgm:prSet>
      <dgm:spPr/>
    </dgm:pt>
    <dgm:pt modelId="{CFB18CA4-D5AC-4454-BD55-448BF8355974}" type="pres">
      <dgm:prSet presAssocID="{5E8C6E0D-1FE6-4A93-8376-9A539F5B358F}" presName="ThreeNodes_1_text" presStyleLbl="node1" presStyleIdx="2" presStyleCnt="3">
        <dgm:presLayoutVars>
          <dgm:bulletEnabled val="1"/>
        </dgm:presLayoutVars>
      </dgm:prSet>
      <dgm:spPr/>
    </dgm:pt>
    <dgm:pt modelId="{BAAF2A76-AEA0-4955-AEAE-7A54F8904BCD}" type="pres">
      <dgm:prSet presAssocID="{5E8C6E0D-1FE6-4A93-8376-9A539F5B358F}" presName="ThreeNodes_2_text" presStyleLbl="node1" presStyleIdx="2" presStyleCnt="3">
        <dgm:presLayoutVars>
          <dgm:bulletEnabled val="1"/>
        </dgm:presLayoutVars>
      </dgm:prSet>
      <dgm:spPr/>
    </dgm:pt>
    <dgm:pt modelId="{606AAEF4-4B37-44D5-BE03-333C353FBD64}" type="pres">
      <dgm:prSet presAssocID="{5E8C6E0D-1FE6-4A93-8376-9A539F5B358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3A48B03-14D0-4503-A7D3-457876753C22}" srcId="{5E8C6E0D-1FE6-4A93-8376-9A539F5B358F}" destId="{BB8DD7C1-2540-4A32-9E1E-D80164F96089}" srcOrd="0" destOrd="0" parTransId="{48D39A57-37FB-4ED7-9F21-DB6CC4CF3652}" sibTransId="{AA7E0E58-5F65-4BC8-8837-FCD13F011717}"/>
    <dgm:cxn modelId="{97A75C0A-EBB2-448C-8880-1F3D8418A110}" type="presOf" srcId="{87A5D9A5-4C1C-4938-9A59-C2B6DEE9ED06}" destId="{B86FD1AF-9A9D-458E-9FA8-71D8DDED842E}" srcOrd="0" destOrd="0" presId="urn:microsoft.com/office/officeart/2005/8/layout/vProcess5"/>
    <dgm:cxn modelId="{9189DE25-54A4-4460-BAEC-BC250FE53CFE}" type="presOf" srcId="{05648C4D-84BA-4FCF-B493-5B24F9D40F01}" destId="{606AAEF4-4B37-44D5-BE03-333C353FBD64}" srcOrd="1" destOrd="0" presId="urn:microsoft.com/office/officeart/2005/8/layout/vProcess5"/>
    <dgm:cxn modelId="{E7953363-5681-4885-A591-59C7BDF86CD5}" srcId="{5E8C6E0D-1FE6-4A93-8376-9A539F5B358F}" destId="{05648C4D-84BA-4FCF-B493-5B24F9D40F01}" srcOrd="2" destOrd="0" parTransId="{8A6B255D-E1A0-45D4-B84F-1C0A7AE7E8DB}" sibTransId="{145113BB-E989-4687-9930-7CAAAAD1A113}"/>
    <dgm:cxn modelId="{75C43B73-E135-44EE-B74C-99E1000CA116}" type="presOf" srcId="{85AF40E3-0767-4099-BDB2-820879E8A5DC}" destId="{DACC126F-2027-4E80-97C9-2B2787C77D2A}" srcOrd="0" destOrd="0" presId="urn:microsoft.com/office/officeart/2005/8/layout/vProcess5"/>
    <dgm:cxn modelId="{720A1F75-7EE2-43EE-A750-C49C7B9B81CE}" type="presOf" srcId="{BB8DD7C1-2540-4A32-9E1E-D80164F96089}" destId="{CFB18CA4-D5AC-4454-BD55-448BF8355974}" srcOrd="1" destOrd="0" presId="urn:microsoft.com/office/officeart/2005/8/layout/vProcess5"/>
    <dgm:cxn modelId="{93A08EA2-AF8B-40CF-93C4-AF2C3800549F}" type="presOf" srcId="{BB8DD7C1-2540-4A32-9E1E-D80164F96089}" destId="{1AE18492-805F-44C6-A620-D16683F4FE0B}" srcOrd="0" destOrd="0" presId="urn:microsoft.com/office/officeart/2005/8/layout/vProcess5"/>
    <dgm:cxn modelId="{9DCC07AA-622F-464A-AC5F-C784A2A8C23D}" type="presOf" srcId="{AA7E0E58-5F65-4BC8-8837-FCD13F011717}" destId="{3A4061EC-4046-46F2-A679-C20ACA805F7B}" srcOrd="0" destOrd="0" presId="urn:microsoft.com/office/officeart/2005/8/layout/vProcess5"/>
    <dgm:cxn modelId="{8ECF61BA-44D9-416C-BBE3-D85B69F074D4}" type="presOf" srcId="{85AF40E3-0767-4099-BDB2-820879E8A5DC}" destId="{BAAF2A76-AEA0-4955-AEAE-7A54F8904BCD}" srcOrd="1" destOrd="0" presId="urn:microsoft.com/office/officeart/2005/8/layout/vProcess5"/>
    <dgm:cxn modelId="{056396C2-9033-4C42-BF52-41BB49003F80}" srcId="{5E8C6E0D-1FE6-4A93-8376-9A539F5B358F}" destId="{85AF40E3-0767-4099-BDB2-820879E8A5DC}" srcOrd="1" destOrd="0" parTransId="{1B8C61CD-B438-4155-B7BF-CBBC32A44525}" sibTransId="{87A5D9A5-4C1C-4938-9A59-C2B6DEE9ED06}"/>
    <dgm:cxn modelId="{54820EE7-9272-4AB6-9D36-E6A1ED070DC8}" type="presOf" srcId="{05648C4D-84BA-4FCF-B493-5B24F9D40F01}" destId="{F8D4A7CC-DA6F-405A-80CE-CCCAEA533D42}" srcOrd="0" destOrd="0" presId="urn:microsoft.com/office/officeart/2005/8/layout/vProcess5"/>
    <dgm:cxn modelId="{B68C61EC-EEBD-431A-918F-4F16021A17E4}" type="presOf" srcId="{5E8C6E0D-1FE6-4A93-8376-9A539F5B358F}" destId="{58286557-926A-4EE2-A038-739A6D8A3CD8}" srcOrd="0" destOrd="0" presId="urn:microsoft.com/office/officeart/2005/8/layout/vProcess5"/>
    <dgm:cxn modelId="{41ED0DA6-8C07-4F2F-9692-82C438B175DF}" type="presParOf" srcId="{58286557-926A-4EE2-A038-739A6D8A3CD8}" destId="{75087293-22C5-47F2-87FB-18B0CF6A4E7A}" srcOrd="0" destOrd="0" presId="urn:microsoft.com/office/officeart/2005/8/layout/vProcess5"/>
    <dgm:cxn modelId="{B36427D1-BF39-4F34-B5F8-74F9495669D4}" type="presParOf" srcId="{58286557-926A-4EE2-A038-739A6D8A3CD8}" destId="{1AE18492-805F-44C6-A620-D16683F4FE0B}" srcOrd="1" destOrd="0" presId="urn:microsoft.com/office/officeart/2005/8/layout/vProcess5"/>
    <dgm:cxn modelId="{9CDD2D11-DA74-4AD0-B19E-E7293EBDD235}" type="presParOf" srcId="{58286557-926A-4EE2-A038-739A6D8A3CD8}" destId="{DACC126F-2027-4E80-97C9-2B2787C77D2A}" srcOrd="2" destOrd="0" presId="urn:microsoft.com/office/officeart/2005/8/layout/vProcess5"/>
    <dgm:cxn modelId="{DF86BCB1-4EB3-43E4-B0D8-B7B3B2201CAA}" type="presParOf" srcId="{58286557-926A-4EE2-A038-739A6D8A3CD8}" destId="{F8D4A7CC-DA6F-405A-80CE-CCCAEA533D42}" srcOrd="3" destOrd="0" presId="urn:microsoft.com/office/officeart/2005/8/layout/vProcess5"/>
    <dgm:cxn modelId="{B74678A6-FF40-4149-9BDA-0DB204D21C38}" type="presParOf" srcId="{58286557-926A-4EE2-A038-739A6D8A3CD8}" destId="{3A4061EC-4046-46F2-A679-C20ACA805F7B}" srcOrd="4" destOrd="0" presId="urn:microsoft.com/office/officeart/2005/8/layout/vProcess5"/>
    <dgm:cxn modelId="{E840EB04-305B-44F0-9C53-E0F801CE9F83}" type="presParOf" srcId="{58286557-926A-4EE2-A038-739A6D8A3CD8}" destId="{B86FD1AF-9A9D-458E-9FA8-71D8DDED842E}" srcOrd="5" destOrd="0" presId="urn:microsoft.com/office/officeart/2005/8/layout/vProcess5"/>
    <dgm:cxn modelId="{7049524C-3923-4CDD-937E-83D059E7AA08}" type="presParOf" srcId="{58286557-926A-4EE2-A038-739A6D8A3CD8}" destId="{CFB18CA4-D5AC-4454-BD55-448BF8355974}" srcOrd="6" destOrd="0" presId="urn:microsoft.com/office/officeart/2005/8/layout/vProcess5"/>
    <dgm:cxn modelId="{5C21837F-E78E-4C38-ACFE-290B28F8D3E0}" type="presParOf" srcId="{58286557-926A-4EE2-A038-739A6D8A3CD8}" destId="{BAAF2A76-AEA0-4955-AEAE-7A54F8904BCD}" srcOrd="7" destOrd="0" presId="urn:microsoft.com/office/officeart/2005/8/layout/vProcess5"/>
    <dgm:cxn modelId="{C0587286-9C29-4399-B2F6-36FD12FB3CCD}" type="presParOf" srcId="{58286557-926A-4EE2-A038-739A6D8A3CD8}" destId="{606AAEF4-4B37-44D5-BE03-333C353FBD6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DFC62A-FB7F-475D-8117-AC5269719D3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BC5467CC-3D1C-4A2C-BAB7-B08CFFDA277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• Key microbial groups</a:t>
          </a:r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defRPr cap="all"/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(bacteria, archaea, cyanobacteria, microalgae)</a:t>
          </a:r>
        </a:p>
      </dgm:t>
    </dgm:pt>
    <dgm:pt modelId="{00628041-E254-4AFC-8F11-843DCD4D2994}" type="parTrans" cxnId="{DA0053E7-0491-492C-9DC0-433A47981933}">
      <dgm:prSet/>
      <dgm:spPr/>
      <dgm:t>
        <a:bodyPr/>
        <a:lstStyle/>
        <a:p>
          <a:endParaRPr lang="en-US"/>
        </a:p>
      </dgm:t>
    </dgm:pt>
    <dgm:pt modelId="{D2D49C32-5CDA-4182-9A50-18E8E41460B4}" type="sibTrans" cxnId="{DA0053E7-0491-492C-9DC0-433A47981933}">
      <dgm:prSet/>
      <dgm:spPr/>
      <dgm:t>
        <a:bodyPr/>
        <a:lstStyle/>
        <a:p>
          <a:endParaRPr lang="en-US"/>
        </a:p>
      </dgm:t>
    </dgm:pt>
    <dgm:pt modelId="{68BC8D72-867B-4A24-92E5-5E7B9C43657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200" dirty="0"/>
            <a:t>•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Functional roles:</a:t>
          </a:r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defRPr cap="all"/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nutrient cycling, </a:t>
          </a:r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defRPr cap="all"/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primary production,</a:t>
          </a:r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defRPr cap="all"/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detoxification</a:t>
          </a:r>
        </a:p>
      </dgm:t>
    </dgm:pt>
    <dgm:pt modelId="{E0A75B6F-E264-4413-A84F-82099DC136B9}" type="parTrans" cxnId="{1279D95E-1955-40F3-9BB4-19E458A96347}">
      <dgm:prSet/>
      <dgm:spPr/>
      <dgm:t>
        <a:bodyPr/>
        <a:lstStyle/>
        <a:p>
          <a:endParaRPr lang="en-US"/>
        </a:p>
      </dgm:t>
    </dgm:pt>
    <dgm:pt modelId="{1D4A8069-B217-4E91-AE44-69EE5565EA9E}" type="sibTrans" cxnId="{1279D95E-1955-40F3-9BB4-19E458A96347}">
      <dgm:prSet/>
      <dgm:spPr/>
      <dgm:t>
        <a:bodyPr/>
        <a:lstStyle/>
        <a:p>
          <a:endParaRPr lang="en-US"/>
        </a:p>
      </dgm:t>
    </dgm:pt>
    <dgm:pt modelId="{3292DA51-1323-47FA-8070-7B2CE936D7B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200" dirty="0"/>
            <a:t>•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Anaerobic microbial communities in deep layers</a:t>
          </a:r>
        </a:p>
      </dgm:t>
    </dgm:pt>
    <dgm:pt modelId="{A57258C5-0B01-4322-9CE3-DC89C426CB61}" type="parTrans" cxnId="{E53D2FFC-6853-4B27-8510-01B3AD0A71B6}">
      <dgm:prSet/>
      <dgm:spPr/>
      <dgm:t>
        <a:bodyPr/>
        <a:lstStyle/>
        <a:p>
          <a:endParaRPr lang="en-US"/>
        </a:p>
      </dgm:t>
    </dgm:pt>
    <dgm:pt modelId="{46557691-26E7-4C85-B2D1-4DCD528366AC}" type="sibTrans" cxnId="{E53D2FFC-6853-4B27-8510-01B3AD0A71B6}">
      <dgm:prSet/>
      <dgm:spPr/>
      <dgm:t>
        <a:bodyPr/>
        <a:lstStyle/>
        <a:p>
          <a:endParaRPr lang="en-US"/>
        </a:p>
      </dgm:t>
    </dgm:pt>
    <dgm:pt modelId="{74413E4D-DE00-4AFA-969D-361376F81EC3}" type="pres">
      <dgm:prSet presAssocID="{A9DFC62A-FB7F-475D-8117-AC5269719D39}" presName="root" presStyleCnt="0">
        <dgm:presLayoutVars>
          <dgm:dir/>
          <dgm:resizeHandles val="exact"/>
        </dgm:presLayoutVars>
      </dgm:prSet>
      <dgm:spPr/>
    </dgm:pt>
    <dgm:pt modelId="{AD18B237-C53D-41E2-8755-A4A21023DEFC}" type="pres">
      <dgm:prSet presAssocID="{BC5467CC-3D1C-4A2C-BAB7-B08CFFDA2773}" presName="compNode" presStyleCnt="0"/>
      <dgm:spPr/>
    </dgm:pt>
    <dgm:pt modelId="{3DA7FEFA-75A7-4A44-A404-D826801EE866}" type="pres">
      <dgm:prSet presAssocID="{BC5467CC-3D1C-4A2C-BAB7-B08CFFDA2773}" presName="iconBgRect" presStyleLbl="bgShp" presStyleIdx="0" presStyleCnt="3"/>
      <dgm:spPr/>
    </dgm:pt>
    <dgm:pt modelId="{72D6AA85-9E18-4EB4-81B1-6D386892CF30}" type="pres">
      <dgm:prSet presAssocID="{BC5467CC-3D1C-4A2C-BAB7-B08CFFDA277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dy bug"/>
        </a:ext>
      </dgm:extLst>
    </dgm:pt>
    <dgm:pt modelId="{3FCD21FC-E986-4095-9F83-F21AFCA84420}" type="pres">
      <dgm:prSet presAssocID="{BC5467CC-3D1C-4A2C-BAB7-B08CFFDA2773}" presName="spaceRect" presStyleCnt="0"/>
      <dgm:spPr/>
    </dgm:pt>
    <dgm:pt modelId="{2D3692FA-8478-46FA-8434-EA2DC8E6C76A}" type="pres">
      <dgm:prSet presAssocID="{BC5467CC-3D1C-4A2C-BAB7-B08CFFDA2773}" presName="textRect" presStyleLbl="revTx" presStyleIdx="0" presStyleCnt="3">
        <dgm:presLayoutVars>
          <dgm:chMax val="1"/>
          <dgm:chPref val="1"/>
        </dgm:presLayoutVars>
      </dgm:prSet>
      <dgm:spPr/>
    </dgm:pt>
    <dgm:pt modelId="{9F589D71-58FF-4663-BFE3-02C03307A2DA}" type="pres">
      <dgm:prSet presAssocID="{D2D49C32-5CDA-4182-9A50-18E8E41460B4}" presName="sibTrans" presStyleCnt="0"/>
      <dgm:spPr/>
    </dgm:pt>
    <dgm:pt modelId="{F0636DA9-9960-43ED-BF36-EAFF51A8284A}" type="pres">
      <dgm:prSet presAssocID="{68BC8D72-867B-4A24-92E5-5E7B9C436570}" presName="compNode" presStyleCnt="0"/>
      <dgm:spPr/>
    </dgm:pt>
    <dgm:pt modelId="{DF6FC1DA-F4D4-4FBA-9821-78A3C9EE6FBD}" type="pres">
      <dgm:prSet presAssocID="{68BC8D72-867B-4A24-92E5-5E7B9C436570}" presName="iconBgRect" presStyleLbl="bgShp" presStyleIdx="1" presStyleCnt="3"/>
      <dgm:spPr/>
    </dgm:pt>
    <dgm:pt modelId="{24FEA32C-01F0-46CB-BBB2-8471E81DEC70}" type="pres">
      <dgm:prSet presAssocID="{68BC8D72-867B-4A24-92E5-5E7B9C43657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siklet sürme"/>
        </a:ext>
      </dgm:extLst>
    </dgm:pt>
    <dgm:pt modelId="{F26C744F-0DC6-4C26-B5E0-3D053F380005}" type="pres">
      <dgm:prSet presAssocID="{68BC8D72-867B-4A24-92E5-5E7B9C436570}" presName="spaceRect" presStyleCnt="0"/>
      <dgm:spPr/>
    </dgm:pt>
    <dgm:pt modelId="{879DDFF0-C011-4314-B14E-4721BC819A14}" type="pres">
      <dgm:prSet presAssocID="{68BC8D72-867B-4A24-92E5-5E7B9C436570}" presName="textRect" presStyleLbl="revTx" presStyleIdx="1" presStyleCnt="3">
        <dgm:presLayoutVars>
          <dgm:chMax val="1"/>
          <dgm:chPref val="1"/>
        </dgm:presLayoutVars>
      </dgm:prSet>
      <dgm:spPr/>
    </dgm:pt>
    <dgm:pt modelId="{31A0BF2E-949B-433D-8943-ED342206805F}" type="pres">
      <dgm:prSet presAssocID="{1D4A8069-B217-4E91-AE44-69EE5565EA9E}" presName="sibTrans" presStyleCnt="0"/>
      <dgm:spPr/>
    </dgm:pt>
    <dgm:pt modelId="{2AA1FDE2-2778-4D9E-AA39-770AA3F94358}" type="pres">
      <dgm:prSet presAssocID="{3292DA51-1323-47FA-8070-7B2CE936D7B7}" presName="compNode" presStyleCnt="0"/>
      <dgm:spPr/>
    </dgm:pt>
    <dgm:pt modelId="{E5C9B22B-FD47-49D6-85A9-E8CEF852A19F}" type="pres">
      <dgm:prSet presAssocID="{3292DA51-1323-47FA-8070-7B2CE936D7B7}" presName="iconBgRect" presStyleLbl="bgShp" presStyleIdx="2" presStyleCnt="3"/>
      <dgm:spPr/>
    </dgm:pt>
    <dgm:pt modelId="{390C6878-EDBE-4ADB-9F34-71B33C32BA03}" type="pres">
      <dgm:prSet presAssocID="{3292DA51-1323-47FA-8070-7B2CE936D7B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e with hive"/>
        </a:ext>
      </dgm:extLst>
    </dgm:pt>
    <dgm:pt modelId="{4071A4F5-DD64-4EAB-874F-D4800E1D9B3E}" type="pres">
      <dgm:prSet presAssocID="{3292DA51-1323-47FA-8070-7B2CE936D7B7}" presName="spaceRect" presStyleCnt="0"/>
      <dgm:spPr/>
    </dgm:pt>
    <dgm:pt modelId="{59B3F2C1-702D-48F7-8105-0F83346F24B7}" type="pres">
      <dgm:prSet presAssocID="{3292DA51-1323-47FA-8070-7B2CE936D7B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3FF7A23-BBA4-45B1-848C-37179DD98A3D}" type="presOf" srcId="{BC5467CC-3D1C-4A2C-BAB7-B08CFFDA2773}" destId="{2D3692FA-8478-46FA-8434-EA2DC8E6C76A}" srcOrd="0" destOrd="0" presId="urn:microsoft.com/office/officeart/2018/5/layout/IconCircleLabelList"/>
    <dgm:cxn modelId="{B64F6E2B-D22F-4BA4-984B-FC26E0161332}" type="presOf" srcId="{3292DA51-1323-47FA-8070-7B2CE936D7B7}" destId="{59B3F2C1-702D-48F7-8105-0F83346F24B7}" srcOrd="0" destOrd="0" presId="urn:microsoft.com/office/officeart/2018/5/layout/IconCircleLabelList"/>
    <dgm:cxn modelId="{1279D95E-1955-40F3-9BB4-19E458A96347}" srcId="{A9DFC62A-FB7F-475D-8117-AC5269719D39}" destId="{68BC8D72-867B-4A24-92E5-5E7B9C436570}" srcOrd="1" destOrd="0" parTransId="{E0A75B6F-E264-4413-A84F-82099DC136B9}" sibTransId="{1D4A8069-B217-4E91-AE44-69EE5565EA9E}"/>
    <dgm:cxn modelId="{583261BA-5C68-4F32-A299-9E1DDD3C7495}" type="presOf" srcId="{A9DFC62A-FB7F-475D-8117-AC5269719D39}" destId="{74413E4D-DE00-4AFA-969D-361376F81EC3}" srcOrd="0" destOrd="0" presId="urn:microsoft.com/office/officeart/2018/5/layout/IconCircleLabelList"/>
    <dgm:cxn modelId="{E31921CB-733F-476A-A703-2A27468DAEBC}" type="presOf" srcId="{68BC8D72-867B-4A24-92E5-5E7B9C436570}" destId="{879DDFF0-C011-4314-B14E-4721BC819A14}" srcOrd="0" destOrd="0" presId="urn:microsoft.com/office/officeart/2018/5/layout/IconCircleLabelList"/>
    <dgm:cxn modelId="{DA0053E7-0491-492C-9DC0-433A47981933}" srcId="{A9DFC62A-FB7F-475D-8117-AC5269719D39}" destId="{BC5467CC-3D1C-4A2C-BAB7-B08CFFDA2773}" srcOrd="0" destOrd="0" parTransId="{00628041-E254-4AFC-8F11-843DCD4D2994}" sibTransId="{D2D49C32-5CDA-4182-9A50-18E8E41460B4}"/>
    <dgm:cxn modelId="{E53D2FFC-6853-4B27-8510-01B3AD0A71B6}" srcId="{A9DFC62A-FB7F-475D-8117-AC5269719D39}" destId="{3292DA51-1323-47FA-8070-7B2CE936D7B7}" srcOrd="2" destOrd="0" parTransId="{A57258C5-0B01-4322-9CE3-DC89C426CB61}" sibTransId="{46557691-26E7-4C85-B2D1-4DCD528366AC}"/>
    <dgm:cxn modelId="{5206CF67-4AA2-44BF-BD18-89FBF9D57AFF}" type="presParOf" srcId="{74413E4D-DE00-4AFA-969D-361376F81EC3}" destId="{AD18B237-C53D-41E2-8755-A4A21023DEFC}" srcOrd="0" destOrd="0" presId="urn:microsoft.com/office/officeart/2018/5/layout/IconCircleLabelList"/>
    <dgm:cxn modelId="{38762B2E-F72B-4314-969E-F655DB9B72CC}" type="presParOf" srcId="{AD18B237-C53D-41E2-8755-A4A21023DEFC}" destId="{3DA7FEFA-75A7-4A44-A404-D826801EE866}" srcOrd="0" destOrd="0" presId="urn:microsoft.com/office/officeart/2018/5/layout/IconCircleLabelList"/>
    <dgm:cxn modelId="{C51F26C3-CD9F-4B3D-B4E4-1E7505178036}" type="presParOf" srcId="{AD18B237-C53D-41E2-8755-A4A21023DEFC}" destId="{72D6AA85-9E18-4EB4-81B1-6D386892CF30}" srcOrd="1" destOrd="0" presId="urn:microsoft.com/office/officeart/2018/5/layout/IconCircleLabelList"/>
    <dgm:cxn modelId="{6EEBC173-F4DD-424A-8C7D-159AC6303FD1}" type="presParOf" srcId="{AD18B237-C53D-41E2-8755-A4A21023DEFC}" destId="{3FCD21FC-E986-4095-9F83-F21AFCA84420}" srcOrd="2" destOrd="0" presId="urn:microsoft.com/office/officeart/2018/5/layout/IconCircleLabelList"/>
    <dgm:cxn modelId="{60412810-9A54-4E89-8C64-5889FD6372B1}" type="presParOf" srcId="{AD18B237-C53D-41E2-8755-A4A21023DEFC}" destId="{2D3692FA-8478-46FA-8434-EA2DC8E6C76A}" srcOrd="3" destOrd="0" presId="urn:microsoft.com/office/officeart/2018/5/layout/IconCircleLabelList"/>
    <dgm:cxn modelId="{AB043B8B-9F67-4A76-BCD2-FCCE783572E0}" type="presParOf" srcId="{74413E4D-DE00-4AFA-969D-361376F81EC3}" destId="{9F589D71-58FF-4663-BFE3-02C03307A2DA}" srcOrd="1" destOrd="0" presId="urn:microsoft.com/office/officeart/2018/5/layout/IconCircleLabelList"/>
    <dgm:cxn modelId="{AAA18D59-AB85-4486-AAD1-FB8A1ADEA585}" type="presParOf" srcId="{74413E4D-DE00-4AFA-969D-361376F81EC3}" destId="{F0636DA9-9960-43ED-BF36-EAFF51A8284A}" srcOrd="2" destOrd="0" presId="urn:microsoft.com/office/officeart/2018/5/layout/IconCircleLabelList"/>
    <dgm:cxn modelId="{D99CC71A-FD78-46BF-B212-A0F85E5804A2}" type="presParOf" srcId="{F0636DA9-9960-43ED-BF36-EAFF51A8284A}" destId="{DF6FC1DA-F4D4-4FBA-9821-78A3C9EE6FBD}" srcOrd="0" destOrd="0" presId="urn:microsoft.com/office/officeart/2018/5/layout/IconCircleLabelList"/>
    <dgm:cxn modelId="{98DFF8D5-A664-44C0-A1D3-91819FBA2784}" type="presParOf" srcId="{F0636DA9-9960-43ED-BF36-EAFF51A8284A}" destId="{24FEA32C-01F0-46CB-BBB2-8471E81DEC70}" srcOrd="1" destOrd="0" presId="urn:microsoft.com/office/officeart/2018/5/layout/IconCircleLabelList"/>
    <dgm:cxn modelId="{280EE8EA-112B-4753-A68E-AA54445679C8}" type="presParOf" srcId="{F0636DA9-9960-43ED-BF36-EAFF51A8284A}" destId="{F26C744F-0DC6-4C26-B5E0-3D053F380005}" srcOrd="2" destOrd="0" presId="urn:microsoft.com/office/officeart/2018/5/layout/IconCircleLabelList"/>
    <dgm:cxn modelId="{9C74E7FA-9466-4448-8317-9500A2FBA514}" type="presParOf" srcId="{F0636DA9-9960-43ED-BF36-EAFF51A8284A}" destId="{879DDFF0-C011-4314-B14E-4721BC819A14}" srcOrd="3" destOrd="0" presId="urn:microsoft.com/office/officeart/2018/5/layout/IconCircleLabelList"/>
    <dgm:cxn modelId="{C60115EC-3EDC-4A61-85C9-D06D1C1E0379}" type="presParOf" srcId="{74413E4D-DE00-4AFA-969D-361376F81EC3}" destId="{31A0BF2E-949B-433D-8943-ED342206805F}" srcOrd="3" destOrd="0" presId="urn:microsoft.com/office/officeart/2018/5/layout/IconCircleLabelList"/>
    <dgm:cxn modelId="{11C155F5-B906-473B-982A-289B64439125}" type="presParOf" srcId="{74413E4D-DE00-4AFA-969D-361376F81EC3}" destId="{2AA1FDE2-2778-4D9E-AA39-770AA3F94358}" srcOrd="4" destOrd="0" presId="urn:microsoft.com/office/officeart/2018/5/layout/IconCircleLabelList"/>
    <dgm:cxn modelId="{2B8432ED-69B5-473A-A80A-80CD53ADCED5}" type="presParOf" srcId="{2AA1FDE2-2778-4D9E-AA39-770AA3F94358}" destId="{E5C9B22B-FD47-49D6-85A9-E8CEF852A19F}" srcOrd="0" destOrd="0" presId="urn:microsoft.com/office/officeart/2018/5/layout/IconCircleLabelList"/>
    <dgm:cxn modelId="{82ED8938-3E70-4DAC-B611-65966705E5F2}" type="presParOf" srcId="{2AA1FDE2-2778-4D9E-AA39-770AA3F94358}" destId="{390C6878-EDBE-4ADB-9F34-71B33C32BA03}" srcOrd="1" destOrd="0" presId="urn:microsoft.com/office/officeart/2018/5/layout/IconCircleLabelList"/>
    <dgm:cxn modelId="{A113F314-24B2-43F1-A559-0511CD1DB0B0}" type="presParOf" srcId="{2AA1FDE2-2778-4D9E-AA39-770AA3F94358}" destId="{4071A4F5-DD64-4EAB-874F-D4800E1D9B3E}" srcOrd="2" destOrd="0" presId="urn:microsoft.com/office/officeart/2018/5/layout/IconCircleLabelList"/>
    <dgm:cxn modelId="{733E8C54-369F-487D-86BA-0E36D71C40B1}" type="presParOf" srcId="{2AA1FDE2-2778-4D9E-AA39-770AA3F94358}" destId="{59B3F2C1-702D-48F7-8105-0F83346F24B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60158B-5503-459E-BAF3-4E81A46182D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CC68AC-EB12-440A-B0D9-87541A5B84B1}">
      <dgm:prSet/>
      <dgm:spPr/>
      <dgm:t>
        <a:bodyPr/>
        <a:lstStyle/>
        <a:p>
          <a:r>
            <a:rPr lang="en-US" dirty="0"/>
            <a:t>• Eutrophication from river runoff</a:t>
          </a:r>
          <a:endParaRPr lang="tr-TR" dirty="0"/>
        </a:p>
        <a:p>
          <a:r>
            <a:rPr lang="en-US" dirty="0"/>
            <a:t> (Danube, Dniester, Dnieper</a:t>
          </a:r>
          <a:r>
            <a:rPr lang="tr-TR" dirty="0"/>
            <a:t> </a:t>
          </a:r>
          <a:r>
            <a:rPr lang="tr-TR" dirty="0" err="1"/>
            <a:t>and</a:t>
          </a:r>
          <a:r>
            <a:rPr lang="tr-TR" dirty="0"/>
            <a:t> </a:t>
          </a:r>
          <a:r>
            <a:rPr lang="tr-TR" dirty="0" err="1"/>
            <a:t>others</a:t>
          </a:r>
          <a:r>
            <a:rPr lang="en-US" dirty="0"/>
            <a:t>)</a:t>
          </a:r>
        </a:p>
      </dgm:t>
    </dgm:pt>
    <dgm:pt modelId="{6421C4CB-B65D-4350-B531-0F65252BFBA6}" type="parTrans" cxnId="{CB49B4BA-56E8-45F5-9483-561822208916}">
      <dgm:prSet/>
      <dgm:spPr/>
      <dgm:t>
        <a:bodyPr/>
        <a:lstStyle/>
        <a:p>
          <a:endParaRPr lang="en-US"/>
        </a:p>
      </dgm:t>
    </dgm:pt>
    <dgm:pt modelId="{62936AB1-F510-496D-A4A8-C93804D27258}" type="sibTrans" cxnId="{CB49B4BA-56E8-45F5-9483-561822208916}">
      <dgm:prSet/>
      <dgm:spPr/>
      <dgm:t>
        <a:bodyPr/>
        <a:lstStyle/>
        <a:p>
          <a:endParaRPr lang="en-US"/>
        </a:p>
      </dgm:t>
    </dgm:pt>
    <dgm:pt modelId="{CF1B48CF-962C-4307-9305-CE472CBE691C}">
      <dgm:prSet/>
      <dgm:spPr/>
      <dgm:t>
        <a:bodyPr/>
        <a:lstStyle/>
        <a:p>
          <a:r>
            <a:rPr lang="en-US"/>
            <a:t>• Hypoxia &amp; dead zones</a:t>
          </a:r>
        </a:p>
      </dgm:t>
    </dgm:pt>
    <dgm:pt modelId="{3C04BBEE-740C-4911-B90A-2435571EFCA0}" type="parTrans" cxnId="{D2D7157C-3B62-402E-B5B3-13817FE4F620}">
      <dgm:prSet/>
      <dgm:spPr/>
      <dgm:t>
        <a:bodyPr/>
        <a:lstStyle/>
        <a:p>
          <a:endParaRPr lang="en-US"/>
        </a:p>
      </dgm:t>
    </dgm:pt>
    <dgm:pt modelId="{CF3A3F9E-9992-483F-BECB-A7BD865310B9}" type="sibTrans" cxnId="{D2D7157C-3B62-402E-B5B3-13817FE4F620}">
      <dgm:prSet/>
      <dgm:spPr/>
      <dgm:t>
        <a:bodyPr/>
        <a:lstStyle/>
        <a:p>
          <a:endParaRPr lang="en-US"/>
        </a:p>
      </dgm:t>
    </dgm:pt>
    <dgm:pt modelId="{752198D9-EF8A-4855-A207-61983FD08765}">
      <dgm:prSet/>
      <dgm:spPr/>
      <dgm:t>
        <a:bodyPr/>
        <a:lstStyle/>
        <a:p>
          <a:r>
            <a:rPr lang="en-US"/>
            <a:t>• Harmful algal blooms (HABs)</a:t>
          </a:r>
        </a:p>
      </dgm:t>
    </dgm:pt>
    <dgm:pt modelId="{8387893C-EC7A-4DC9-8806-FD480E16F06F}" type="parTrans" cxnId="{F260613E-13C7-4D96-8E67-98D8A9E9DCF7}">
      <dgm:prSet/>
      <dgm:spPr/>
      <dgm:t>
        <a:bodyPr/>
        <a:lstStyle/>
        <a:p>
          <a:endParaRPr lang="en-US"/>
        </a:p>
      </dgm:t>
    </dgm:pt>
    <dgm:pt modelId="{897FC5A7-F109-403B-9422-A6BD52148C45}" type="sibTrans" cxnId="{F260613E-13C7-4D96-8E67-98D8A9E9DCF7}">
      <dgm:prSet/>
      <dgm:spPr/>
      <dgm:t>
        <a:bodyPr/>
        <a:lstStyle/>
        <a:p>
          <a:endParaRPr lang="en-US"/>
        </a:p>
      </dgm:t>
    </dgm:pt>
    <dgm:pt modelId="{39B4A86B-6891-4676-969B-11E932544248}">
      <dgm:prSet/>
      <dgm:spPr/>
      <dgm:t>
        <a:bodyPr/>
        <a:lstStyle/>
        <a:p>
          <a:r>
            <a:rPr lang="en-US"/>
            <a:t>• Microplastic pollution and its microbial interactions</a:t>
          </a:r>
        </a:p>
      </dgm:t>
    </dgm:pt>
    <dgm:pt modelId="{36E20A4E-814D-46BA-BFE5-105A0927BF7A}" type="parTrans" cxnId="{C638CEE7-503B-4D37-B0EB-97F669FBD7B0}">
      <dgm:prSet/>
      <dgm:spPr/>
      <dgm:t>
        <a:bodyPr/>
        <a:lstStyle/>
        <a:p>
          <a:endParaRPr lang="en-US"/>
        </a:p>
      </dgm:t>
    </dgm:pt>
    <dgm:pt modelId="{BD600905-E5FD-4B1B-9E38-1081B73214FA}" type="sibTrans" cxnId="{C638CEE7-503B-4D37-B0EB-97F669FBD7B0}">
      <dgm:prSet/>
      <dgm:spPr/>
      <dgm:t>
        <a:bodyPr/>
        <a:lstStyle/>
        <a:p>
          <a:endParaRPr lang="en-US"/>
        </a:p>
      </dgm:t>
    </dgm:pt>
    <dgm:pt modelId="{D51EF80F-0DEC-4437-9647-681066CC314A}">
      <dgm:prSet/>
      <dgm:spPr/>
      <dgm:t>
        <a:bodyPr/>
        <a:lstStyle/>
        <a:p>
          <a:r>
            <a:rPr lang="en-US"/>
            <a:t>• Invasive microbial species</a:t>
          </a:r>
        </a:p>
      </dgm:t>
    </dgm:pt>
    <dgm:pt modelId="{AB26DA23-7AD9-4F0D-A2B4-5E4E430D8933}" type="parTrans" cxnId="{777AF276-3E77-456E-855A-8CD3BBF56F24}">
      <dgm:prSet/>
      <dgm:spPr/>
      <dgm:t>
        <a:bodyPr/>
        <a:lstStyle/>
        <a:p>
          <a:endParaRPr lang="en-US"/>
        </a:p>
      </dgm:t>
    </dgm:pt>
    <dgm:pt modelId="{08FF04AF-18A7-45C1-BBCC-621FDBFE6C38}" type="sibTrans" cxnId="{777AF276-3E77-456E-855A-8CD3BBF56F24}">
      <dgm:prSet/>
      <dgm:spPr/>
      <dgm:t>
        <a:bodyPr/>
        <a:lstStyle/>
        <a:p>
          <a:endParaRPr lang="en-US"/>
        </a:p>
      </dgm:t>
    </dgm:pt>
    <dgm:pt modelId="{03DE24B0-F897-4706-9C4A-C3A75F3CB4CB}" type="pres">
      <dgm:prSet presAssocID="{0460158B-5503-459E-BAF3-4E81A46182DB}" presName="outerComposite" presStyleCnt="0">
        <dgm:presLayoutVars>
          <dgm:chMax val="5"/>
          <dgm:dir/>
          <dgm:resizeHandles val="exact"/>
        </dgm:presLayoutVars>
      </dgm:prSet>
      <dgm:spPr/>
    </dgm:pt>
    <dgm:pt modelId="{08856D75-D782-4716-960B-07F0723ACEEC}" type="pres">
      <dgm:prSet presAssocID="{0460158B-5503-459E-BAF3-4E81A46182DB}" presName="dummyMaxCanvas" presStyleCnt="0">
        <dgm:presLayoutVars/>
      </dgm:prSet>
      <dgm:spPr/>
    </dgm:pt>
    <dgm:pt modelId="{0488FAD3-929B-44CC-970E-D300992EA79E}" type="pres">
      <dgm:prSet presAssocID="{0460158B-5503-459E-BAF3-4E81A46182DB}" presName="FiveNodes_1" presStyleLbl="node1" presStyleIdx="0" presStyleCnt="5">
        <dgm:presLayoutVars>
          <dgm:bulletEnabled val="1"/>
        </dgm:presLayoutVars>
      </dgm:prSet>
      <dgm:spPr/>
    </dgm:pt>
    <dgm:pt modelId="{EF3C86E2-550F-41B9-A363-755AF16F9030}" type="pres">
      <dgm:prSet presAssocID="{0460158B-5503-459E-BAF3-4E81A46182DB}" presName="FiveNodes_2" presStyleLbl="node1" presStyleIdx="1" presStyleCnt="5">
        <dgm:presLayoutVars>
          <dgm:bulletEnabled val="1"/>
        </dgm:presLayoutVars>
      </dgm:prSet>
      <dgm:spPr/>
    </dgm:pt>
    <dgm:pt modelId="{DB99DE8F-FD1C-4378-93B4-FD50CFF9D846}" type="pres">
      <dgm:prSet presAssocID="{0460158B-5503-459E-BAF3-4E81A46182DB}" presName="FiveNodes_3" presStyleLbl="node1" presStyleIdx="2" presStyleCnt="5">
        <dgm:presLayoutVars>
          <dgm:bulletEnabled val="1"/>
        </dgm:presLayoutVars>
      </dgm:prSet>
      <dgm:spPr/>
    </dgm:pt>
    <dgm:pt modelId="{A4B9377B-CDBE-46CF-B9CF-E0B3AF2EE436}" type="pres">
      <dgm:prSet presAssocID="{0460158B-5503-459E-BAF3-4E81A46182DB}" presName="FiveNodes_4" presStyleLbl="node1" presStyleIdx="3" presStyleCnt="5">
        <dgm:presLayoutVars>
          <dgm:bulletEnabled val="1"/>
        </dgm:presLayoutVars>
      </dgm:prSet>
      <dgm:spPr/>
    </dgm:pt>
    <dgm:pt modelId="{C2F6A6F7-1EF6-4E07-BF6C-26B020D4FEBF}" type="pres">
      <dgm:prSet presAssocID="{0460158B-5503-459E-BAF3-4E81A46182DB}" presName="FiveNodes_5" presStyleLbl="node1" presStyleIdx="4" presStyleCnt="5">
        <dgm:presLayoutVars>
          <dgm:bulletEnabled val="1"/>
        </dgm:presLayoutVars>
      </dgm:prSet>
      <dgm:spPr/>
    </dgm:pt>
    <dgm:pt modelId="{F26B6DB9-2D3B-42BD-AA85-EDCB5CD2B280}" type="pres">
      <dgm:prSet presAssocID="{0460158B-5503-459E-BAF3-4E81A46182DB}" presName="FiveConn_1-2" presStyleLbl="fgAccFollowNode1" presStyleIdx="0" presStyleCnt="4">
        <dgm:presLayoutVars>
          <dgm:bulletEnabled val="1"/>
        </dgm:presLayoutVars>
      </dgm:prSet>
      <dgm:spPr/>
    </dgm:pt>
    <dgm:pt modelId="{C89AEA49-4014-4741-BC50-F4FEE75D4DE1}" type="pres">
      <dgm:prSet presAssocID="{0460158B-5503-459E-BAF3-4E81A46182DB}" presName="FiveConn_2-3" presStyleLbl="fgAccFollowNode1" presStyleIdx="1" presStyleCnt="4">
        <dgm:presLayoutVars>
          <dgm:bulletEnabled val="1"/>
        </dgm:presLayoutVars>
      </dgm:prSet>
      <dgm:spPr/>
    </dgm:pt>
    <dgm:pt modelId="{70BE1C3C-148A-4F6E-BF53-61668438DA48}" type="pres">
      <dgm:prSet presAssocID="{0460158B-5503-459E-BAF3-4E81A46182DB}" presName="FiveConn_3-4" presStyleLbl="fgAccFollowNode1" presStyleIdx="2" presStyleCnt="4">
        <dgm:presLayoutVars>
          <dgm:bulletEnabled val="1"/>
        </dgm:presLayoutVars>
      </dgm:prSet>
      <dgm:spPr/>
    </dgm:pt>
    <dgm:pt modelId="{F48C0CB8-0793-4FEE-913D-FAEDF8B29A13}" type="pres">
      <dgm:prSet presAssocID="{0460158B-5503-459E-BAF3-4E81A46182DB}" presName="FiveConn_4-5" presStyleLbl="fgAccFollowNode1" presStyleIdx="3" presStyleCnt="4">
        <dgm:presLayoutVars>
          <dgm:bulletEnabled val="1"/>
        </dgm:presLayoutVars>
      </dgm:prSet>
      <dgm:spPr/>
    </dgm:pt>
    <dgm:pt modelId="{9606E71D-138C-4F4C-83F7-CB7C22817ECC}" type="pres">
      <dgm:prSet presAssocID="{0460158B-5503-459E-BAF3-4E81A46182DB}" presName="FiveNodes_1_text" presStyleLbl="node1" presStyleIdx="4" presStyleCnt="5">
        <dgm:presLayoutVars>
          <dgm:bulletEnabled val="1"/>
        </dgm:presLayoutVars>
      </dgm:prSet>
      <dgm:spPr/>
    </dgm:pt>
    <dgm:pt modelId="{76D1A4D5-44F7-410C-9731-586531F39ACA}" type="pres">
      <dgm:prSet presAssocID="{0460158B-5503-459E-BAF3-4E81A46182DB}" presName="FiveNodes_2_text" presStyleLbl="node1" presStyleIdx="4" presStyleCnt="5">
        <dgm:presLayoutVars>
          <dgm:bulletEnabled val="1"/>
        </dgm:presLayoutVars>
      </dgm:prSet>
      <dgm:spPr/>
    </dgm:pt>
    <dgm:pt modelId="{944A29F7-0332-46A1-84F1-8F9BC268A130}" type="pres">
      <dgm:prSet presAssocID="{0460158B-5503-459E-BAF3-4E81A46182DB}" presName="FiveNodes_3_text" presStyleLbl="node1" presStyleIdx="4" presStyleCnt="5">
        <dgm:presLayoutVars>
          <dgm:bulletEnabled val="1"/>
        </dgm:presLayoutVars>
      </dgm:prSet>
      <dgm:spPr/>
    </dgm:pt>
    <dgm:pt modelId="{2667C185-1C51-44F9-8118-5F9C06B5B100}" type="pres">
      <dgm:prSet presAssocID="{0460158B-5503-459E-BAF3-4E81A46182DB}" presName="FiveNodes_4_text" presStyleLbl="node1" presStyleIdx="4" presStyleCnt="5">
        <dgm:presLayoutVars>
          <dgm:bulletEnabled val="1"/>
        </dgm:presLayoutVars>
      </dgm:prSet>
      <dgm:spPr/>
    </dgm:pt>
    <dgm:pt modelId="{5D1EFE6B-5CB1-48B7-BE7C-D2301719FCE8}" type="pres">
      <dgm:prSet presAssocID="{0460158B-5503-459E-BAF3-4E81A46182D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A8D5E05-2F59-4E1B-8984-536518A91D70}" type="presOf" srcId="{BD600905-E5FD-4B1B-9E38-1081B73214FA}" destId="{F48C0CB8-0793-4FEE-913D-FAEDF8B29A13}" srcOrd="0" destOrd="0" presId="urn:microsoft.com/office/officeart/2005/8/layout/vProcess5"/>
    <dgm:cxn modelId="{6EEB0C07-B183-476E-BE2B-80411F12C6AD}" type="presOf" srcId="{39B4A86B-6891-4676-969B-11E932544248}" destId="{A4B9377B-CDBE-46CF-B9CF-E0B3AF2EE436}" srcOrd="0" destOrd="0" presId="urn:microsoft.com/office/officeart/2005/8/layout/vProcess5"/>
    <dgm:cxn modelId="{54DA012C-731A-4B67-8D8A-4B4D62ECC8A7}" type="presOf" srcId="{752198D9-EF8A-4855-A207-61983FD08765}" destId="{DB99DE8F-FD1C-4378-93B4-FD50CFF9D846}" srcOrd="0" destOrd="0" presId="urn:microsoft.com/office/officeart/2005/8/layout/vProcess5"/>
    <dgm:cxn modelId="{F260613E-13C7-4D96-8E67-98D8A9E9DCF7}" srcId="{0460158B-5503-459E-BAF3-4E81A46182DB}" destId="{752198D9-EF8A-4855-A207-61983FD08765}" srcOrd="2" destOrd="0" parTransId="{8387893C-EC7A-4DC9-8806-FD480E16F06F}" sibTransId="{897FC5A7-F109-403B-9422-A6BD52148C45}"/>
    <dgm:cxn modelId="{B7CAA761-F38A-4902-A9D1-95496F866628}" type="presOf" srcId="{CF1B48CF-962C-4307-9305-CE472CBE691C}" destId="{76D1A4D5-44F7-410C-9731-586531F39ACA}" srcOrd="1" destOrd="0" presId="urn:microsoft.com/office/officeart/2005/8/layout/vProcess5"/>
    <dgm:cxn modelId="{87001D73-16CB-4993-89DD-EA0CBFE8F8F4}" type="presOf" srcId="{D51EF80F-0DEC-4437-9647-681066CC314A}" destId="{C2F6A6F7-1EF6-4E07-BF6C-26B020D4FEBF}" srcOrd="0" destOrd="0" presId="urn:microsoft.com/office/officeart/2005/8/layout/vProcess5"/>
    <dgm:cxn modelId="{5BBD7854-0619-442E-93CE-8D011EDB69EA}" type="presOf" srcId="{D51EF80F-0DEC-4437-9647-681066CC314A}" destId="{5D1EFE6B-5CB1-48B7-BE7C-D2301719FCE8}" srcOrd="1" destOrd="0" presId="urn:microsoft.com/office/officeart/2005/8/layout/vProcess5"/>
    <dgm:cxn modelId="{777AF276-3E77-456E-855A-8CD3BBF56F24}" srcId="{0460158B-5503-459E-BAF3-4E81A46182DB}" destId="{D51EF80F-0DEC-4437-9647-681066CC314A}" srcOrd="4" destOrd="0" parTransId="{AB26DA23-7AD9-4F0D-A2B4-5E4E430D8933}" sibTransId="{08FF04AF-18A7-45C1-BBCC-621FDBFE6C38}"/>
    <dgm:cxn modelId="{D2D7157C-3B62-402E-B5B3-13817FE4F620}" srcId="{0460158B-5503-459E-BAF3-4E81A46182DB}" destId="{CF1B48CF-962C-4307-9305-CE472CBE691C}" srcOrd="1" destOrd="0" parTransId="{3C04BBEE-740C-4911-B90A-2435571EFCA0}" sibTransId="{CF3A3F9E-9992-483F-BECB-A7BD865310B9}"/>
    <dgm:cxn modelId="{0E7FB27F-4A6E-49A9-83C1-D67DBAA6BEBB}" type="presOf" srcId="{0460158B-5503-459E-BAF3-4E81A46182DB}" destId="{03DE24B0-F897-4706-9C4A-C3A75F3CB4CB}" srcOrd="0" destOrd="0" presId="urn:microsoft.com/office/officeart/2005/8/layout/vProcess5"/>
    <dgm:cxn modelId="{39226F92-3F58-48F4-ACB7-25F0679DA760}" type="presOf" srcId="{62936AB1-F510-496D-A4A8-C93804D27258}" destId="{F26B6DB9-2D3B-42BD-AA85-EDCB5CD2B280}" srcOrd="0" destOrd="0" presId="urn:microsoft.com/office/officeart/2005/8/layout/vProcess5"/>
    <dgm:cxn modelId="{CB49B4BA-56E8-45F5-9483-561822208916}" srcId="{0460158B-5503-459E-BAF3-4E81A46182DB}" destId="{2BCC68AC-EB12-440A-B0D9-87541A5B84B1}" srcOrd="0" destOrd="0" parTransId="{6421C4CB-B65D-4350-B531-0F65252BFBA6}" sibTransId="{62936AB1-F510-496D-A4A8-C93804D27258}"/>
    <dgm:cxn modelId="{482967CB-9FE5-434C-987C-C7F0EC7D65B5}" type="presOf" srcId="{39B4A86B-6891-4676-969B-11E932544248}" destId="{2667C185-1C51-44F9-8118-5F9C06B5B100}" srcOrd="1" destOrd="0" presId="urn:microsoft.com/office/officeart/2005/8/layout/vProcess5"/>
    <dgm:cxn modelId="{A71FF7DC-DA74-49C7-8F7B-2D70F0F3073E}" type="presOf" srcId="{752198D9-EF8A-4855-A207-61983FD08765}" destId="{944A29F7-0332-46A1-84F1-8F9BC268A130}" srcOrd="1" destOrd="0" presId="urn:microsoft.com/office/officeart/2005/8/layout/vProcess5"/>
    <dgm:cxn modelId="{ED8490E0-D76C-4321-B8A2-C31687D4EE21}" type="presOf" srcId="{2BCC68AC-EB12-440A-B0D9-87541A5B84B1}" destId="{9606E71D-138C-4F4C-83F7-CB7C22817ECC}" srcOrd="1" destOrd="0" presId="urn:microsoft.com/office/officeart/2005/8/layout/vProcess5"/>
    <dgm:cxn modelId="{C638CEE7-503B-4D37-B0EB-97F669FBD7B0}" srcId="{0460158B-5503-459E-BAF3-4E81A46182DB}" destId="{39B4A86B-6891-4676-969B-11E932544248}" srcOrd="3" destOrd="0" parTransId="{36E20A4E-814D-46BA-BFE5-105A0927BF7A}" sibTransId="{BD600905-E5FD-4B1B-9E38-1081B73214FA}"/>
    <dgm:cxn modelId="{F32193F6-3776-4E1D-AE03-4BF955E74974}" type="presOf" srcId="{2BCC68AC-EB12-440A-B0D9-87541A5B84B1}" destId="{0488FAD3-929B-44CC-970E-D300992EA79E}" srcOrd="0" destOrd="0" presId="urn:microsoft.com/office/officeart/2005/8/layout/vProcess5"/>
    <dgm:cxn modelId="{E63757FC-E4E2-47D6-A8A3-E579FC894779}" type="presOf" srcId="{CF1B48CF-962C-4307-9305-CE472CBE691C}" destId="{EF3C86E2-550F-41B9-A363-755AF16F9030}" srcOrd="0" destOrd="0" presId="urn:microsoft.com/office/officeart/2005/8/layout/vProcess5"/>
    <dgm:cxn modelId="{C56C80FE-0138-4E17-B8B2-20D503BBBB20}" type="presOf" srcId="{CF3A3F9E-9992-483F-BECB-A7BD865310B9}" destId="{C89AEA49-4014-4741-BC50-F4FEE75D4DE1}" srcOrd="0" destOrd="0" presId="urn:microsoft.com/office/officeart/2005/8/layout/vProcess5"/>
    <dgm:cxn modelId="{01B8C2FF-A226-489B-A42F-979265110A03}" type="presOf" srcId="{897FC5A7-F109-403B-9422-A6BD52148C45}" destId="{70BE1C3C-148A-4F6E-BF53-61668438DA48}" srcOrd="0" destOrd="0" presId="urn:microsoft.com/office/officeart/2005/8/layout/vProcess5"/>
    <dgm:cxn modelId="{9AF73B3E-072C-4DC1-AC4D-351C8A223BD7}" type="presParOf" srcId="{03DE24B0-F897-4706-9C4A-C3A75F3CB4CB}" destId="{08856D75-D782-4716-960B-07F0723ACEEC}" srcOrd="0" destOrd="0" presId="urn:microsoft.com/office/officeart/2005/8/layout/vProcess5"/>
    <dgm:cxn modelId="{E7F8B827-31D0-40D5-92E7-F1CCC03ED589}" type="presParOf" srcId="{03DE24B0-F897-4706-9C4A-C3A75F3CB4CB}" destId="{0488FAD3-929B-44CC-970E-D300992EA79E}" srcOrd="1" destOrd="0" presId="urn:microsoft.com/office/officeart/2005/8/layout/vProcess5"/>
    <dgm:cxn modelId="{BE9A9B77-6308-471F-B15A-1E9F55F638E5}" type="presParOf" srcId="{03DE24B0-F897-4706-9C4A-C3A75F3CB4CB}" destId="{EF3C86E2-550F-41B9-A363-755AF16F9030}" srcOrd="2" destOrd="0" presId="urn:microsoft.com/office/officeart/2005/8/layout/vProcess5"/>
    <dgm:cxn modelId="{35E00074-139B-4FE1-9C26-8BC90C7C37B2}" type="presParOf" srcId="{03DE24B0-F897-4706-9C4A-C3A75F3CB4CB}" destId="{DB99DE8F-FD1C-4378-93B4-FD50CFF9D846}" srcOrd="3" destOrd="0" presId="urn:microsoft.com/office/officeart/2005/8/layout/vProcess5"/>
    <dgm:cxn modelId="{6861A4F9-9213-45FD-AA37-7C203731EB7D}" type="presParOf" srcId="{03DE24B0-F897-4706-9C4A-C3A75F3CB4CB}" destId="{A4B9377B-CDBE-46CF-B9CF-E0B3AF2EE436}" srcOrd="4" destOrd="0" presId="urn:microsoft.com/office/officeart/2005/8/layout/vProcess5"/>
    <dgm:cxn modelId="{87CEC0FF-B173-4144-B645-CE0BB5BE1575}" type="presParOf" srcId="{03DE24B0-F897-4706-9C4A-C3A75F3CB4CB}" destId="{C2F6A6F7-1EF6-4E07-BF6C-26B020D4FEBF}" srcOrd="5" destOrd="0" presId="urn:microsoft.com/office/officeart/2005/8/layout/vProcess5"/>
    <dgm:cxn modelId="{A807C111-1366-4750-A750-C8606D5F5B4C}" type="presParOf" srcId="{03DE24B0-F897-4706-9C4A-C3A75F3CB4CB}" destId="{F26B6DB9-2D3B-42BD-AA85-EDCB5CD2B280}" srcOrd="6" destOrd="0" presId="urn:microsoft.com/office/officeart/2005/8/layout/vProcess5"/>
    <dgm:cxn modelId="{CD3F810C-3659-4866-8270-196F5F7B2076}" type="presParOf" srcId="{03DE24B0-F897-4706-9C4A-C3A75F3CB4CB}" destId="{C89AEA49-4014-4741-BC50-F4FEE75D4DE1}" srcOrd="7" destOrd="0" presId="urn:microsoft.com/office/officeart/2005/8/layout/vProcess5"/>
    <dgm:cxn modelId="{EA712C37-9F9A-45C5-BBE1-C28EF8153DEA}" type="presParOf" srcId="{03DE24B0-F897-4706-9C4A-C3A75F3CB4CB}" destId="{70BE1C3C-148A-4F6E-BF53-61668438DA48}" srcOrd="8" destOrd="0" presId="urn:microsoft.com/office/officeart/2005/8/layout/vProcess5"/>
    <dgm:cxn modelId="{FF06969A-5236-4F04-A251-09D257D61567}" type="presParOf" srcId="{03DE24B0-F897-4706-9C4A-C3A75F3CB4CB}" destId="{F48C0CB8-0793-4FEE-913D-FAEDF8B29A13}" srcOrd="9" destOrd="0" presId="urn:microsoft.com/office/officeart/2005/8/layout/vProcess5"/>
    <dgm:cxn modelId="{344B6335-2CC0-47C1-9ECF-534F980199CB}" type="presParOf" srcId="{03DE24B0-F897-4706-9C4A-C3A75F3CB4CB}" destId="{9606E71D-138C-4F4C-83F7-CB7C22817ECC}" srcOrd="10" destOrd="0" presId="urn:microsoft.com/office/officeart/2005/8/layout/vProcess5"/>
    <dgm:cxn modelId="{43D2CA6D-60EC-4605-A23E-E334B70FCE52}" type="presParOf" srcId="{03DE24B0-F897-4706-9C4A-C3A75F3CB4CB}" destId="{76D1A4D5-44F7-410C-9731-586531F39ACA}" srcOrd="11" destOrd="0" presId="urn:microsoft.com/office/officeart/2005/8/layout/vProcess5"/>
    <dgm:cxn modelId="{A5C0CF99-D926-4608-9122-DBAE7133E8BA}" type="presParOf" srcId="{03DE24B0-F897-4706-9C4A-C3A75F3CB4CB}" destId="{944A29F7-0332-46A1-84F1-8F9BC268A130}" srcOrd="12" destOrd="0" presId="urn:microsoft.com/office/officeart/2005/8/layout/vProcess5"/>
    <dgm:cxn modelId="{E1102C10-02FB-4D78-8404-CC80C8020768}" type="presParOf" srcId="{03DE24B0-F897-4706-9C4A-C3A75F3CB4CB}" destId="{2667C185-1C51-44F9-8118-5F9C06B5B100}" srcOrd="13" destOrd="0" presId="urn:microsoft.com/office/officeart/2005/8/layout/vProcess5"/>
    <dgm:cxn modelId="{C260F085-F93E-4D36-AC0C-D3029926BF84}" type="presParOf" srcId="{03DE24B0-F897-4706-9C4A-C3A75F3CB4CB}" destId="{5D1EFE6B-5CB1-48B7-BE7C-D2301719FCE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18492-805F-44C6-A620-D16683F4FE0B}">
      <dsp:nvSpPr>
        <dsp:cNvPr id="0" name=""/>
        <dsp:cNvSpPr/>
      </dsp:nvSpPr>
      <dsp:spPr>
        <a:xfrm>
          <a:off x="0" y="0"/>
          <a:ext cx="6703695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• Geographic and oceanographic features</a:t>
          </a:r>
        </a:p>
      </dsp:txBody>
      <dsp:txXfrm>
        <a:off x="38234" y="38234"/>
        <a:ext cx="5295064" cy="1228933"/>
      </dsp:txXfrm>
    </dsp:sp>
    <dsp:sp modelId="{DACC126F-2027-4E80-97C9-2B2787C77D2A}">
      <dsp:nvSpPr>
        <dsp:cNvPr id="0" name=""/>
        <dsp:cNvSpPr/>
      </dsp:nvSpPr>
      <dsp:spPr>
        <a:xfrm>
          <a:off x="591502" y="1522968"/>
          <a:ext cx="6703695" cy="1305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• Unique hydrography </a:t>
          </a:r>
          <a:endParaRPr lang="tr-TR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(anoxic deep layers, river inflows)</a:t>
          </a:r>
        </a:p>
      </dsp:txBody>
      <dsp:txXfrm>
        <a:off x="629736" y="1561202"/>
        <a:ext cx="5187213" cy="1228933"/>
      </dsp:txXfrm>
    </dsp:sp>
    <dsp:sp modelId="{F8D4A7CC-DA6F-405A-80CE-CCCAEA533D42}">
      <dsp:nvSpPr>
        <dsp:cNvPr id="0" name=""/>
        <dsp:cNvSpPr/>
      </dsp:nvSpPr>
      <dsp:spPr>
        <a:xfrm>
          <a:off x="1183004" y="3045936"/>
          <a:ext cx="6703695" cy="13054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• Importance of biodiversity for regional and global ecology</a:t>
          </a:r>
        </a:p>
      </dsp:txBody>
      <dsp:txXfrm>
        <a:off x="1221238" y="3084170"/>
        <a:ext cx="5187213" cy="1228933"/>
      </dsp:txXfrm>
    </dsp:sp>
    <dsp:sp modelId="{3A4061EC-4046-46F2-A679-C20ACA805F7B}">
      <dsp:nvSpPr>
        <dsp:cNvPr id="0" name=""/>
        <dsp:cNvSpPr/>
      </dsp:nvSpPr>
      <dsp:spPr>
        <a:xfrm>
          <a:off x="5855184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046099" y="989929"/>
        <a:ext cx="466680" cy="638504"/>
      </dsp:txXfrm>
    </dsp:sp>
    <dsp:sp modelId="{B86FD1AF-9A9D-458E-9FA8-71D8DDED842E}">
      <dsp:nvSpPr>
        <dsp:cNvPr id="0" name=""/>
        <dsp:cNvSpPr/>
      </dsp:nvSpPr>
      <dsp:spPr>
        <a:xfrm>
          <a:off x="6446686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637601" y="2504195"/>
        <a:ext cx="466680" cy="638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7FEFA-75A7-4A44-A404-D826801EE866}">
      <dsp:nvSpPr>
        <dsp:cNvPr id="0" name=""/>
        <dsp:cNvSpPr/>
      </dsp:nvSpPr>
      <dsp:spPr>
        <a:xfrm>
          <a:off x="535391" y="329701"/>
          <a:ext cx="1578375" cy="15783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6AA85-9E18-4EB4-81B1-6D386892CF30}">
      <dsp:nvSpPr>
        <dsp:cNvPr id="0" name=""/>
        <dsp:cNvSpPr/>
      </dsp:nvSpPr>
      <dsp:spPr>
        <a:xfrm>
          <a:off x="871767" y="666076"/>
          <a:ext cx="905625" cy="905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692FA-8478-46FA-8434-EA2DC8E6C76A}">
      <dsp:nvSpPr>
        <dsp:cNvPr id="0" name=""/>
        <dsp:cNvSpPr/>
      </dsp:nvSpPr>
      <dsp:spPr>
        <a:xfrm>
          <a:off x="30829" y="2399701"/>
          <a:ext cx="2587500" cy="2060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Key microbial groups</a:t>
          </a: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(bacteria, archaea, cyanobacteria, microalgae)</a:t>
          </a:r>
        </a:p>
      </dsp:txBody>
      <dsp:txXfrm>
        <a:off x="30829" y="2399701"/>
        <a:ext cx="2587500" cy="2060442"/>
      </dsp:txXfrm>
    </dsp:sp>
    <dsp:sp modelId="{DF6FC1DA-F4D4-4FBA-9821-78A3C9EE6FBD}">
      <dsp:nvSpPr>
        <dsp:cNvPr id="0" name=""/>
        <dsp:cNvSpPr/>
      </dsp:nvSpPr>
      <dsp:spPr>
        <a:xfrm>
          <a:off x="3575704" y="329701"/>
          <a:ext cx="1578375" cy="15783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EA32C-01F0-46CB-BBB2-8471E81DEC70}">
      <dsp:nvSpPr>
        <dsp:cNvPr id="0" name=""/>
        <dsp:cNvSpPr/>
      </dsp:nvSpPr>
      <dsp:spPr>
        <a:xfrm>
          <a:off x="3912079" y="666076"/>
          <a:ext cx="905625" cy="905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DDFF0-C011-4314-B14E-4721BC819A14}">
      <dsp:nvSpPr>
        <dsp:cNvPr id="0" name=""/>
        <dsp:cNvSpPr/>
      </dsp:nvSpPr>
      <dsp:spPr>
        <a:xfrm>
          <a:off x="3071142" y="2399701"/>
          <a:ext cx="2587500" cy="2060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•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Functional roles:</a:t>
          </a: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nutrient cycling, </a:t>
          </a: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primary production,</a:t>
          </a: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detoxification</a:t>
          </a:r>
        </a:p>
      </dsp:txBody>
      <dsp:txXfrm>
        <a:off x="3071142" y="2399701"/>
        <a:ext cx="2587500" cy="2060442"/>
      </dsp:txXfrm>
    </dsp:sp>
    <dsp:sp modelId="{E5C9B22B-FD47-49D6-85A9-E8CEF852A19F}">
      <dsp:nvSpPr>
        <dsp:cNvPr id="0" name=""/>
        <dsp:cNvSpPr/>
      </dsp:nvSpPr>
      <dsp:spPr>
        <a:xfrm>
          <a:off x="6616017" y="329701"/>
          <a:ext cx="1578375" cy="15783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C6878-EDBE-4ADB-9F34-71B33C32BA03}">
      <dsp:nvSpPr>
        <dsp:cNvPr id="0" name=""/>
        <dsp:cNvSpPr/>
      </dsp:nvSpPr>
      <dsp:spPr>
        <a:xfrm>
          <a:off x="6952392" y="666076"/>
          <a:ext cx="905625" cy="9056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3F2C1-702D-48F7-8105-0F83346F24B7}">
      <dsp:nvSpPr>
        <dsp:cNvPr id="0" name=""/>
        <dsp:cNvSpPr/>
      </dsp:nvSpPr>
      <dsp:spPr>
        <a:xfrm>
          <a:off x="6111454" y="2399701"/>
          <a:ext cx="2587500" cy="2060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•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Anaerobic microbial communities in deep layers</a:t>
          </a:r>
        </a:p>
      </dsp:txBody>
      <dsp:txXfrm>
        <a:off x="6111454" y="2399701"/>
        <a:ext cx="2587500" cy="20604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8FAD3-929B-44CC-970E-D300992EA79E}">
      <dsp:nvSpPr>
        <dsp:cNvPr id="0" name=""/>
        <dsp:cNvSpPr/>
      </dsp:nvSpPr>
      <dsp:spPr>
        <a:xfrm>
          <a:off x="0" y="0"/>
          <a:ext cx="6072759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• Eutrophication from river runoff</a:t>
          </a:r>
          <a:endParaRPr lang="tr-TR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(Danube, Dniester, Dnieper</a:t>
          </a:r>
          <a:r>
            <a:rPr lang="tr-TR" sz="1700" kern="1200" dirty="0"/>
            <a:t> </a:t>
          </a:r>
          <a:r>
            <a:rPr lang="tr-TR" sz="1700" kern="1200" dirty="0" err="1"/>
            <a:t>and</a:t>
          </a:r>
          <a:r>
            <a:rPr lang="tr-TR" sz="1700" kern="1200" dirty="0"/>
            <a:t> </a:t>
          </a:r>
          <a:r>
            <a:rPr lang="tr-TR" sz="1700" kern="1200" dirty="0" err="1"/>
            <a:t>others</a:t>
          </a:r>
          <a:r>
            <a:rPr lang="en-US" sz="1700" kern="1200" dirty="0"/>
            <a:t>)</a:t>
          </a:r>
        </a:p>
      </dsp:txBody>
      <dsp:txXfrm>
        <a:off x="22940" y="22940"/>
        <a:ext cx="5135942" cy="737360"/>
      </dsp:txXfrm>
    </dsp:sp>
    <dsp:sp modelId="{EF3C86E2-550F-41B9-A363-755AF16F9030}">
      <dsp:nvSpPr>
        <dsp:cNvPr id="0" name=""/>
        <dsp:cNvSpPr/>
      </dsp:nvSpPr>
      <dsp:spPr>
        <a:xfrm>
          <a:off x="453485" y="892024"/>
          <a:ext cx="6072759" cy="783240"/>
        </a:xfrm>
        <a:prstGeom prst="roundRect">
          <a:avLst>
            <a:gd name="adj" fmla="val 10000"/>
          </a:avLst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Hypoxia &amp; dead zones</a:t>
          </a:r>
        </a:p>
      </dsp:txBody>
      <dsp:txXfrm>
        <a:off x="476425" y="914964"/>
        <a:ext cx="5064287" cy="737360"/>
      </dsp:txXfrm>
    </dsp:sp>
    <dsp:sp modelId="{DB99DE8F-FD1C-4378-93B4-FD50CFF9D846}">
      <dsp:nvSpPr>
        <dsp:cNvPr id="0" name=""/>
        <dsp:cNvSpPr/>
      </dsp:nvSpPr>
      <dsp:spPr>
        <a:xfrm>
          <a:off x="906970" y="1784048"/>
          <a:ext cx="6072759" cy="783240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Harmful algal blooms (HABs)</a:t>
          </a:r>
        </a:p>
      </dsp:txBody>
      <dsp:txXfrm>
        <a:off x="929910" y="1806988"/>
        <a:ext cx="5064287" cy="737360"/>
      </dsp:txXfrm>
    </dsp:sp>
    <dsp:sp modelId="{A4B9377B-CDBE-46CF-B9CF-E0B3AF2EE436}">
      <dsp:nvSpPr>
        <dsp:cNvPr id="0" name=""/>
        <dsp:cNvSpPr/>
      </dsp:nvSpPr>
      <dsp:spPr>
        <a:xfrm>
          <a:off x="1360455" y="2676072"/>
          <a:ext cx="6072759" cy="783240"/>
        </a:xfrm>
        <a:prstGeom prst="roundRect">
          <a:avLst>
            <a:gd name="adj" fmla="val 10000"/>
          </a:avLst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Microplastic pollution and its microbial interactions</a:t>
          </a:r>
        </a:p>
      </dsp:txBody>
      <dsp:txXfrm>
        <a:off x="1383395" y="2699012"/>
        <a:ext cx="5064287" cy="737360"/>
      </dsp:txXfrm>
    </dsp:sp>
    <dsp:sp modelId="{C2F6A6F7-1EF6-4E07-BF6C-26B020D4FEBF}">
      <dsp:nvSpPr>
        <dsp:cNvPr id="0" name=""/>
        <dsp:cNvSpPr/>
      </dsp:nvSpPr>
      <dsp:spPr>
        <a:xfrm>
          <a:off x="1813940" y="3568097"/>
          <a:ext cx="6072759" cy="783240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Invasive microbial species</a:t>
          </a:r>
        </a:p>
      </dsp:txBody>
      <dsp:txXfrm>
        <a:off x="1836880" y="3591037"/>
        <a:ext cx="5064287" cy="737360"/>
      </dsp:txXfrm>
    </dsp:sp>
    <dsp:sp modelId="{F26B6DB9-2D3B-42BD-AA85-EDCB5CD2B280}">
      <dsp:nvSpPr>
        <dsp:cNvPr id="0" name=""/>
        <dsp:cNvSpPr/>
      </dsp:nvSpPr>
      <dsp:spPr>
        <a:xfrm>
          <a:off x="5563652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678201" y="572200"/>
        <a:ext cx="280008" cy="383102"/>
      </dsp:txXfrm>
    </dsp:sp>
    <dsp:sp modelId="{C89AEA49-4014-4741-BC50-F4FEE75D4DE1}">
      <dsp:nvSpPr>
        <dsp:cNvPr id="0" name=""/>
        <dsp:cNvSpPr/>
      </dsp:nvSpPr>
      <dsp:spPr>
        <a:xfrm>
          <a:off x="6017137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244906"/>
            <a:satOff val="-20744"/>
            <a:lumOff val="-23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244906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131686" y="1464225"/>
        <a:ext cx="280008" cy="383102"/>
      </dsp:txXfrm>
    </dsp:sp>
    <dsp:sp modelId="{70BE1C3C-148A-4F6E-BF53-61668438DA48}">
      <dsp:nvSpPr>
        <dsp:cNvPr id="0" name=""/>
        <dsp:cNvSpPr/>
      </dsp:nvSpPr>
      <dsp:spPr>
        <a:xfrm>
          <a:off x="6470622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489812"/>
            <a:satOff val="-41488"/>
            <a:lumOff val="-467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489812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585171" y="2343195"/>
        <a:ext cx="280008" cy="383102"/>
      </dsp:txXfrm>
    </dsp:sp>
    <dsp:sp modelId="{F48C0CB8-0793-4FEE-913D-FAEDF8B29A13}">
      <dsp:nvSpPr>
        <dsp:cNvPr id="0" name=""/>
        <dsp:cNvSpPr/>
      </dsp:nvSpPr>
      <dsp:spPr>
        <a:xfrm>
          <a:off x="6924108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038657" y="3243922"/>
        <a:ext cx="280008" cy="38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8F9A8-2CC8-40B9-8CD5-43B60766D1B3}" type="datetimeFigureOut">
              <a:rPr lang="tr-TR" smtClean="0"/>
              <a:t>7.05.2025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35B6C-9560-491F-A8BD-55016D74A6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08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Emphasize the Black Sea's semi-enclosed nature, limited water exchange, and unique stratification. Discuss how these physical properties affect microbial biodiversity and ecosystem functioning.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Highlight key microbial groups: bacteria, archaea, cyanobacteria, and microalgae. Explain how microbial life supports nutrient cycling, detoxification, and primary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Eutrophication from major rivers causes hypoxic zones. Algal blooms are exacerbated by nutrient load. Discuss the role of microplastics and invasive microbes.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Bioindicators like Vibrio spp. help monitor health. Molecular tools like eDNA, qPCR, and metagenomics reveal ecosystem changes at a fine scale.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GIS is used to map microbial diversity and pollution hotspots. Explain integration of GIS with microbial sampling and satellite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Recommend integrating microbiological data into policy. Encourage citizen science and use of AI tools for ecosystem monitoring.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FE7D8B-C8E8-19D4-B24A-BCCD0B914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65C752F-D0D6-C264-EED8-8B0D45379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28F4437-AF02-B37A-1FA4-793B2D7DA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572F-99CA-4181-851D-580914FDE24E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88D3890-0B54-91F0-0D85-8C02EB0CA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BFF7F07-3BE7-36DC-2761-AB32FD6C7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0EF435-A637-E146-C559-D34111138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8EA7A33-6DB9-3B86-8896-D23586C08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FB7729-7320-EA51-F03D-CD68836E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FD79-8783-44DE-8731-AF489AE25963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8172B73-D41A-BD26-77FB-9E23D008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4D506E3-4004-8C2D-A687-CD3CE489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4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627C412-91B2-80F7-FB48-3E50C2303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AE8C91B-5A26-1B56-03F7-C12992973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DA18A83-0FF3-07EA-EBE4-7A49F8AB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EE68-5176-4604-B76C-FB72AA58ED12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6D01FF0-7C3E-B532-7377-B9C79B56B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6BE3E29-4D82-F9A6-118E-A71DF45C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20E5D9-DA2E-56A0-6FFA-2ABCDED7D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6486BC-9C67-764E-50B5-289A82309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1C6102-2770-146C-288E-E32F65A3D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AA3E-1137-4957-80EB-708653C0C39C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32D547-CA4F-52CF-C86A-97353C450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77CA6A-8B49-3BC2-B16A-73B6C5C3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0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0CCF8E-B44F-E8A1-872C-5DD7508A5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C56A53-284A-FC80-294B-9C755BEE2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BA50C3-19D8-B5F9-7DF8-B7C1659D1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EE40-8C95-45F5-BA8B-CBA344DE0042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8F1DD00-559D-501D-C0D0-B134F7AB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93504B-6E74-BDF1-EB1A-3C75BF72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2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2D2DFB-8AB3-ED35-7861-262144FA2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9CC85B-BBD8-CA92-B2C8-9F574E934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54A02BE-932B-23CE-248A-E04FB7229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A0D2C67-2DFB-9FFC-0CFC-2BCC731C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9842-4643-40C1-84FC-6CBBE6D74A53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7214EF2-517C-F632-5817-A9961053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1D65B71-C528-EE5A-5AC3-BCBB7495D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8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C15931-AC5D-9B26-989C-66BD68028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A6B8680-48DE-9860-D606-FE746D08C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396D95A-992F-65CF-E97C-69E633732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94E7B3F-BC4F-E284-79A6-7368BAA64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C499115-9499-D542-0E2A-196297076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F5404FD-EDED-907D-18C7-75E6ED4EA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006E-173A-4362-AF69-62EF8CE29F3D}" type="datetime1">
              <a:rPr lang="en-US" smtClean="0"/>
              <a:t>5/7/2025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F0E2A5A-C4CC-2BA2-56B9-313262F22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DA5394B-64D1-9754-29AF-9CB39AB9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8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E46EEE-1E64-42A6-27C6-54EC2404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46F3E14-86E3-D412-F94E-EA1CE0E3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2EB3-5D5F-4E8A-B042-2E59568B687B}" type="datetime1">
              <a:rPr lang="en-US" smtClean="0"/>
              <a:t>5/7/2025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A44589A-59F8-7A7D-FCE8-0B981F9E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91F58E2-088C-4928-8C4D-AD022C5B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7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5D0B131-24A0-8AA9-7797-3CE6EB2CC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2E68-E6EA-432A-A4A6-7750AB6AC6EA}" type="datetime1">
              <a:rPr lang="en-US" smtClean="0"/>
              <a:t>5/7/2025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0DA3974-7FE4-FBC4-5623-3876723C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3924D9F-B6F8-E900-4175-5E1D4AF3F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4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B9599B-446C-CEAF-F3E2-A65EFE52D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5EBE07-7F52-E301-ABE4-CE95AF1A0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B679F56-5E05-82AF-8EB7-731B680AF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05F4BA9-98EB-E322-1CED-770370241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BFDC-C48F-4D65-B45B-A6DB7E3961DA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3796833-E02B-A1F0-515D-66817E47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BB9D4B8-9283-CE19-7DAC-B836FAE8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9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AC7229-3B1B-491F-0C31-60574717D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FDE8704-9FEC-A872-A69F-A1268B8A2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D20BBB6-3266-A9D3-CB20-20E11070F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AB5F246-C6EB-E35B-2912-E98C8A98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6F6E-5C49-432B-8FA2-E026DF8ED660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E48C40-7919-6BB9-FF60-E22C2517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9E028CC-D5D8-F0EA-12FC-17AE6BF30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1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C22472F-1284-6A09-D4DC-9350B51B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5C64719-958F-CAF2-C0FD-753F7E061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302B66-CDBA-E42B-7B8A-3520E9484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8469B3-603A-47EA-AC99-4DB618AF11AB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C128A3E-A1A5-5C26-96A9-77DF7470D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95A0EC-E8D4-884F-C50B-C9458240C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0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ecolind.2025.113438" TargetMode="External"/><Relationship Id="rId2" Type="http://schemas.openxmlformats.org/officeDocument/2006/relationships/hyperlink" Target="https://chatgpt.com/c/68194d50-42c8-8005-8658-9e315b71a73b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21244527" TargetMode="External"/><Relationship Id="rId2" Type="http://schemas.openxmlformats.org/officeDocument/2006/relationships/hyperlink" Target="https://blackmeditjournal.org/wp-content/uploads/2-2021_2_140-15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publication/383424392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390/rs9101070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7BAD57-E9B2-3C8F-7E40-65681E874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0047" y="1669805"/>
            <a:ext cx="6870311" cy="2743454"/>
          </a:xfrm>
          <a:solidFill>
            <a:schemeClr val="tx1"/>
          </a:solidFill>
        </p:spPr>
        <p:txBody>
          <a:bodyPr>
            <a:noAutofit/>
          </a:bodyPr>
          <a:lstStyle/>
          <a:p>
            <a:b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of the Black Sea Marine Biodiversity: </a:t>
            </a:r>
            <a:br>
              <a:rPr lang="tr-TR" sz="3600" b="1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b="1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Microbiological Perspective and GIS-Based Approaches</a:t>
            </a:r>
            <a:endParaRPr lang="tr-TR" sz="3400" b="1" dirty="0">
              <a:solidFill>
                <a:srgbClr val="FFFF00"/>
              </a:solidFill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8B9D885-B4D2-6900-C5AE-140C1A6FB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016" y="4844670"/>
            <a:ext cx="8163210" cy="1080270"/>
          </a:xfrm>
        </p:spPr>
        <p:txBody>
          <a:bodyPr>
            <a:normAutofit fontScale="25000" lnSpcReduction="20000"/>
          </a:bodyPr>
          <a:lstStyle/>
          <a:p>
            <a:r>
              <a:rPr lang="tr-TR" sz="10500" b="1" dirty="0" err="1"/>
              <a:t>Assoc</a:t>
            </a:r>
            <a:r>
              <a:rPr lang="tr-TR" sz="10500" b="1" dirty="0"/>
              <a:t>. Prof. Dr. Ali KOCYIGIT</a:t>
            </a:r>
          </a:p>
          <a:p>
            <a:r>
              <a:rPr lang="tr-T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Ege </a:t>
            </a:r>
            <a:r>
              <a:rPr lang="tr-TR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tr-T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tr-T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tr-T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Biology</a:t>
            </a:r>
            <a:r>
              <a:rPr lang="tr-T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tr-T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Basic </a:t>
            </a:r>
            <a:r>
              <a:rPr lang="tr-TR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tr-T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Microbiology</a:t>
            </a:r>
            <a:r>
              <a:rPr lang="tr-T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tr-T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İzmir, Türkiye</a:t>
            </a:r>
          </a:p>
        </p:txBody>
      </p:sp>
      <p:pic>
        <p:nvPicPr>
          <p:cNvPr id="4" name="Picture 3" descr="Soyut bir kavram">
            <a:extLst>
              <a:ext uri="{FF2B5EF4-FFF2-40B4-BE49-F238E27FC236}">
                <a16:creationId xmlns:a16="http://schemas.microsoft.com/office/drawing/2014/main" id="{FF824FB0-FD79-FB01-ED4B-50113BF4C0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74" r="2" b="2"/>
          <a:stretch/>
        </p:blipFill>
        <p:spPr>
          <a:xfrm>
            <a:off x="373642" y="1669805"/>
            <a:ext cx="1553481" cy="2743454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7A4D546-456C-05B0-19A9-D0A1EA44E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1</a:t>
            </a:fld>
            <a:endParaRPr lang="en-US" dirty="0"/>
          </a:p>
        </p:txBody>
      </p:sp>
      <p:pic>
        <p:nvPicPr>
          <p:cNvPr id="7" name="Resim 6" descr="daire, logo, simge, sembol, ticari marka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A70A43C8-A453-A512-F20B-17A617EDE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90" y="326305"/>
            <a:ext cx="1209352" cy="1240061"/>
          </a:xfrm>
          <a:prstGeom prst="rect">
            <a:avLst/>
          </a:prstGeom>
        </p:spPr>
      </p:pic>
      <p:pic>
        <p:nvPicPr>
          <p:cNvPr id="10" name="Resim 9" descr="simge, sembol, logo, ticari marka, amblem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3E0A6F7E-7210-B480-FABC-3103E7563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082" y="403122"/>
            <a:ext cx="1209352" cy="11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5B6083C-3B74-6B30-77DF-C52D25A69AF8}"/>
              </a:ext>
            </a:extLst>
          </p:cNvPr>
          <p:cNvSpPr txBox="1"/>
          <p:nvPr/>
        </p:nvSpPr>
        <p:spPr>
          <a:xfrm>
            <a:off x="176981" y="539330"/>
            <a:ext cx="879003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Tracing Harmful Algal Blooms (HABs)</a:t>
            </a:r>
          </a:p>
          <a:p>
            <a:pPr>
              <a:buNone/>
            </a:pPr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 Remote Sensing:</a:t>
            </a:r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Detects chlorophyll-a, sea surface temperature (SST), and ocean color.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Tools: MODIS, Sentinel-3 OLCI, NOAA HAB-OFS (Forecasting System).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In-situ Sampling:</a:t>
            </a:r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Periodic water sampling for algal cell counts.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by microscopy or flow cytometry.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Methods:</a:t>
            </a:r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qPCR or RT-PCR targeting toxin-producing algal genes.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eDNA sampling to detect species even in low abundance.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Toxin Assays:</a:t>
            </a:r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ELISA or LC-MS/MS to quantify algal toxins in water or shellfish.</a:t>
            </a:r>
          </a:p>
          <a:p>
            <a:pPr>
              <a:buNone/>
            </a:pPr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Key Indicators: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increase in chlorophyll-a.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Dominance of specific harmful taxa (e.g., </a:t>
            </a:r>
            <a:r>
              <a:rPr lang="en-US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Alexandrium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Pseudo-</a:t>
            </a:r>
            <a:r>
              <a:rPr lang="en-US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nitzschia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Microcystis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of toxins like domoic acid, saxitoxin.</a:t>
            </a:r>
          </a:p>
          <a:p>
            <a:pPr>
              <a:buNone/>
            </a:pPr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GIS Application: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Overlay satellite chlorophyll data with water sampling stations.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spatial/temporal bloom evolution and correlate with nutrients, currents, or SST.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043869-D919-F7E3-5B16-02ACF7EA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50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FE9C83-F229-3E63-9556-7A46A6C8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32" y="365126"/>
            <a:ext cx="8200718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tr-TR" b="1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r-TR" b="1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trace</a:t>
            </a:r>
            <a:r>
              <a:rPr lang="tr-TR" b="1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bacteriochlorophyll</a:t>
            </a:r>
            <a:r>
              <a:rPr lang="tr-TR" b="1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noProof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BChl</a:t>
            </a:r>
            <a:r>
              <a:rPr lang="en-US" b="1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r-TR" b="1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dirty="0">
              <a:solidFill>
                <a:srgbClr val="FFFF00"/>
              </a:solidFill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5ED3CF-B074-2FA5-132D-5F808479D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32" y="1825625"/>
            <a:ext cx="8200718" cy="4351338"/>
          </a:xfrm>
        </p:spPr>
        <p:txBody>
          <a:bodyPr/>
          <a:lstStyle/>
          <a:p>
            <a:pPr algn="just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traced, but it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more challenging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tracing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chlorophyll-a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routinely monitored via satellite and in-situ methods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b="1" u="sng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BChl</a:t>
            </a:r>
            <a:r>
              <a:rPr lang="en-US" b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Monitoring Matters in the Black Sea???</a:t>
            </a:r>
          </a:p>
          <a:p>
            <a:pPr>
              <a:buNone/>
            </a:pPr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Unique Stratification of the Black Sea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Black Sea is </a:t>
            </a:r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permanently stratified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a </a:t>
            </a:r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sharp redoxcline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dividing </a:t>
            </a:r>
            <a:r>
              <a:rPr lang="en-US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oxic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euxinic (anoxic + sulfidic) layers.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Below ~150–200 m, </a:t>
            </a:r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and purple sulfur bacteria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thrive using bacteriochlorophyll in light-limited, anoxic zones.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microbes are key to </a:t>
            </a:r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carbon, sulfur, and nitrogen cycles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deeper waters.</a:t>
            </a:r>
          </a:p>
          <a:p>
            <a:pPr algn="just"/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4ACB2D9-B335-E4C8-6105-4521EEAE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15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AAC6BA-D550-5FBF-3364-95E6A6D5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017177-CA3A-B023-CE7B-ECFF7F28A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sz="2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Insight for Ecosystem Health</a:t>
            </a:r>
          </a:p>
          <a:p>
            <a:pPr algn="just">
              <a:buNone/>
            </a:pPr>
            <a:endParaRPr lang="en-US" sz="22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Maps of </a:t>
            </a:r>
            <a:r>
              <a:rPr lang="en-US" sz="2200" b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BChl</a:t>
            </a:r>
            <a:r>
              <a:rPr lang="en-US" sz="2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hotspots</a:t>
            </a: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help </a:t>
            </a:r>
            <a:endParaRPr lang="tr-TR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visualize </a:t>
            </a:r>
            <a:r>
              <a:rPr lang="en-US" sz="2200" b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microbial niche zones</a:t>
            </a:r>
            <a:r>
              <a:rPr lang="en-US" sz="2200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tied to biogeochemical cycling and dead zones.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with other layers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(oxygen, H₂S, currents), </a:t>
            </a:r>
            <a:endParaRPr lang="tr-TR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GIS analysis reveals </a:t>
            </a:r>
            <a:r>
              <a:rPr lang="en-US" sz="2200" b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 fragmentation and risk zones</a:t>
            </a: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D3351C6-9324-95EC-E8DC-2E50CF4B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12</a:t>
            </a:fld>
            <a:endParaRPr lang="en-US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C2FFB5FB-E042-5D7D-0C96-8B3856F9931E}"/>
              </a:ext>
            </a:extLst>
          </p:cNvPr>
          <p:cNvSpPr txBox="1">
            <a:spLocks/>
          </p:cNvSpPr>
          <p:nvPr/>
        </p:nvSpPr>
        <p:spPr>
          <a:xfrm>
            <a:off x="216310" y="365126"/>
            <a:ext cx="8701548" cy="13255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GIS-</a:t>
            </a:r>
            <a:r>
              <a:rPr lang="tr-TR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BChl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Strategic</a:t>
            </a:r>
            <a:r>
              <a:rPr lang="tr-TR" b="1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dirty="0">
              <a:solidFill>
                <a:srgbClr val="FFFF00"/>
              </a:solidFill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15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DDA288-0BAE-1BBB-ED99-9F6B26D03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Integrating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Microbiology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endParaRPr lang="tr-T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Overlaying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BChl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patterns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Fishing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zones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MPAs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(Marine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Protected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Discharge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rivers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Danube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Dniester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Supports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adaptive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plans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expanding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hypoxic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zones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28F51D3-B93A-E361-320A-4EEF091A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13</a:t>
            </a:fld>
            <a:endParaRPr lang="en-US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15D8146E-0C01-6B40-59B2-E1035D253460}"/>
              </a:ext>
            </a:extLst>
          </p:cNvPr>
          <p:cNvSpPr txBox="1">
            <a:spLocks/>
          </p:cNvSpPr>
          <p:nvPr/>
        </p:nvSpPr>
        <p:spPr>
          <a:xfrm>
            <a:off x="216310" y="365126"/>
            <a:ext cx="8701548" cy="13255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GIS-</a:t>
            </a:r>
            <a:r>
              <a:rPr lang="tr-TR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BChl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Strategic</a:t>
            </a:r>
            <a:r>
              <a:rPr lang="tr-TR" b="1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dirty="0">
              <a:solidFill>
                <a:srgbClr val="FFFF00"/>
              </a:solidFill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69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1AA876-142A-8531-9311-140B6A7D8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Future-Proofing Conservation</a:t>
            </a:r>
            <a:endParaRPr lang="tr-TR" sz="24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2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GIS enables integration of </a:t>
            </a:r>
            <a:endParaRPr lang="tr-TR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sensing</a:t>
            </a: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eDNA</a:t>
            </a: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endParaRPr lang="tr-TR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metagenomics</a:t>
            </a:r>
            <a:endParaRPr lang="tr-TR" sz="24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linking microbial monitoring with ecosystem-based management.</a:t>
            </a:r>
            <a:endParaRPr lang="tr-TR" sz="2400" b="1" u="sng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400" b="1" u="sng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Anticipates deep-sea impacts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Deep-sea mining or trawling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River-borne pollution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0995F2E-8728-C12E-9D02-EED2D3AA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14</a:t>
            </a:fld>
            <a:endParaRPr lang="en-US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4D2A613E-F960-FBDC-0123-A846035E898C}"/>
              </a:ext>
            </a:extLst>
          </p:cNvPr>
          <p:cNvSpPr txBox="1">
            <a:spLocks/>
          </p:cNvSpPr>
          <p:nvPr/>
        </p:nvSpPr>
        <p:spPr>
          <a:xfrm>
            <a:off x="216310" y="365126"/>
            <a:ext cx="8701548" cy="13255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GIS-</a:t>
            </a:r>
            <a:r>
              <a:rPr lang="tr-TR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BChl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Strategic</a:t>
            </a:r>
            <a:r>
              <a:rPr lang="tr-TR" b="1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dirty="0">
              <a:solidFill>
                <a:srgbClr val="FFFF00"/>
              </a:solidFill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1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58034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Microbiological Monitoring and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Use of microbial bioindicators (e.g. Vibrio spp., cyanobacteria)</a:t>
            </a:r>
            <a:endParaRPr lang="tr-TR"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• Molecular tools (eDNA, qPCR, metagenomics)</a:t>
            </a:r>
            <a:endParaRPr lang="tr-TR"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• Microbial indicators of water quality and ecosystem stress</a:t>
            </a:r>
            <a:endParaRPr lang="tr-TR" dirty="0"/>
          </a:p>
          <a:p>
            <a:pPr marL="0" indent="0">
              <a:buNone/>
            </a:pPr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Microbiological</a:t>
            </a:r>
            <a:r>
              <a:rPr lang="tr-TR" dirty="0"/>
              <a:t> </a:t>
            </a:r>
            <a:r>
              <a:rPr lang="tr-TR" dirty="0" err="1"/>
              <a:t>indicators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0FCEEBF-6FF0-6DA8-C565-E4AB3E50E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4006F0-E95D-6361-9596-705D5F54293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tr-TR" b="1" dirty="0" err="1">
                <a:solidFill>
                  <a:srgbClr val="FFFF00"/>
                </a:solidFill>
              </a:rPr>
              <a:t>Key</a:t>
            </a:r>
            <a:r>
              <a:rPr lang="tr-TR" b="1" dirty="0">
                <a:solidFill>
                  <a:srgbClr val="FFFF00"/>
                </a:solidFill>
              </a:rPr>
              <a:t> </a:t>
            </a:r>
            <a:r>
              <a:rPr lang="tr-TR" b="1" dirty="0" err="1">
                <a:solidFill>
                  <a:srgbClr val="FFFF00"/>
                </a:solidFill>
              </a:rPr>
              <a:t>Microbiological</a:t>
            </a:r>
            <a:r>
              <a:rPr lang="tr-TR" b="1" dirty="0">
                <a:solidFill>
                  <a:srgbClr val="FFFF00"/>
                </a:solidFill>
              </a:rPr>
              <a:t> </a:t>
            </a:r>
            <a:r>
              <a:rPr lang="tr-TR" b="1" dirty="0" err="1">
                <a:solidFill>
                  <a:srgbClr val="FFFF00"/>
                </a:solidFill>
              </a:rPr>
              <a:t>Indicators</a:t>
            </a:r>
            <a:endParaRPr lang="tr-TR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0700798C-24F6-9665-B874-E00B5259C8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570565"/>
              </p:ext>
            </p:extLst>
          </p:nvPr>
        </p:nvGraphicFramePr>
        <p:xfrm>
          <a:off x="781062" y="1822637"/>
          <a:ext cx="7581876" cy="4631634"/>
        </p:xfrm>
        <a:graphic>
          <a:graphicData uri="http://schemas.openxmlformats.org/drawingml/2006/table">
            <a:tbl>
              <a:tblPr/>
              <a:tblGrid>
                <a:gridCol w="2527292">
                  <a:extLst>
                    <a:ext uri="{9D8B030D-6E8A-4147-A177-3AD203B41FA5}">
                      <a16:colId xmlns:a16="http://schemas.microsoft.com/office/drawing/2014/main" val="1208487358"/>
                    </a:ext>
                  </a:extLst>
                </a:gridCol>
                <a:gridCol w="2527292">
                  <a:extLst>
                    <a:ext uri="{9D8B030D-6E8A-4147-A177-3AD203B41FA5}">
                      <a16:colId xmlns:a16="http://schemas.microsoft.com/office/drawing/2014/main" val="903740671"/>
                    </a:ext>
                  </a:extLst>
                </a:gridCol>
                <a:gridCol w="2527292">
                  <a:extLst>
                    <a:ext uri="{9D8B030D-6E8A-4147-A177-3AD203B41FA5}">
                      <a16:colId xmlns:a16="http://schemas.microsoft.com/office/drawing/2014/main" val="2126020978"/>
                    </a:ext>
                  </a:extLst>
                </a:gridCol>
              </a:tblGrid>
              <a:tr h="285694">
                <a:tc>
                  <a:txBody>
                    <a:bodyPr/>
                    <a:lstStyle/>
                    <a:p>
                      <a:r>
                        <a:rPr lang="tr-TR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</a:t>
                      </a:r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tr-TR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 Microbes or Genes</a:t>
                      </a:r>
                      <a:endParaRPr lang="tr-TR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It Indicates</a:t>
                      </a:r>
                      <a:endParaRPr lang="tr-TR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867134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r>
                        <a:rPr lang="tr-TR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Fecal Indicators</a:t>
                      </a:r>
                      <a:endParaRPr lang="tr-TR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Escherichia coli</a:t>
                      </a:r>
                      <a:r>
                        <a:rPr lang="tr-T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4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Enterococcus spp.</a:t>
                      </a:r>
                      <a:endParaRPr lang="tr-TR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 and animal waste pollution</a:t>
                      </a: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116966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r>
                        <a:rPr lang="tr-TR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Pathogenic Bacteria</a:t>
                      </a:r>
                      <a:endParaRPr lang="tr-TR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Vibrio spp.</a:t>
                      </a:r>
                      <a:r>
                        <a:rPr lang="tr-T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4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Salmonella</a:t>
                      </a:r>
                      <a:r>
                        <a:rPr lang="tr-T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4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Pseudomonas</a:t>
                      </a:r>
                      <a:endParaRPr lang="tr-TR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health risk; warming-induced pathogen proliferation</a:t>
                      </a: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819292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r>
                        <a:rPr lang="tr-TR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Cyanobacteria</a:t>
                      </a:r>
                      <a:endParaRPr lang="tr-TR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Microcystis</a:t>
                      </a:r>
                      <a:r>
                        <a:rPr lang="tr-T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4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Nodularia</a:t>
                      </a:r>
                      <a:r>
                        <a:rPr lang="tr-T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4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Aphanizomenon</a:t>
                      </a:r>
                      <a:endParaRPr lang="tr-TR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Harmful algal blooms (HABs), eutrophication</a:t>
                      </a: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881814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r>
                        <a:rPr lang="tr-TR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Anaerobic Bacteria</a:t>
                      </a:r>
                      <a:endParaRPr lang="tr-TR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Desulfovibrio</a:t>
                      </a:r>
                      <a:r>
                        <a:rPr lang="tr-T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4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Chlorobiaceae</a:t>
                      </a:r>
                      <a:endParaRPr lang="tr-TR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Euxinic zone activity, redox stratification</a:t>
                      </a: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401446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r>
                        <a:rPr lang="tr-TR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Biofilm Formers</a:t>
                      </a:r>
                      <a:endParaRPr lang="tr-TR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Alteromonas</a:t>
                      </a:r>
                      <a:r>
                        <a:rPr lang="tr-T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4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Pseudoalteromonas</a:t>
                      </a:r>
                      <a:endParaRPr lang="tr-TR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Mucilage formation, surface colonization</a:t>
                      </a: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678723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r>
                        <a:rPr lang="tr-TR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Plastic-Degraders</a:t>
                      </a:r>
                      <a:endParaRPr lang="tr-TR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Rhodococcus</a:t>
                      </a:r>
                      <a:r>
                        <a:rPr lang="tr-T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4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Alcanivorax</a:t>
                      </a:r>
                      <a:r>
                        <a:rPr lang="tr-T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4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Pseudomonas</a:t>
                      </a:r>
                      <a:endParaRPr lang="tr-TR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Biodegradation potential for microplastics</a:t>
                      </a: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118169"/>
                  </a:ext>
                </a:extLst>
              </a:tr>
              <a:tr h="681270">
                <a:tc>
                  <a:txBody>
                    <a:bodyPr/>
                    <a:lstStyle/>
                    <a:p>
                      <a:r>
                        <a:rPr lang="tr-TR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Functional Genes</a:t>
                      </a:r>
                      <a:endParaRPr lang="tr-TR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bch</a:t>
                      </a:r>
                      <a:r>
                        <a:rPr lang="de-DE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dsr</a:t>
                      </a:r>
                      <a:r>
                        <a:rPr lang="de-DE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nirS</a:t>
                      </a:r>
                      <a:r>
                        <a:rPr lang="de-DE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AMR genes</a:t>
                      </a: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Functional profiling: photosynthesis, sulfur cycling, resistance</a:t>
                      </a: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58440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r>
                        <a:rPr lang="tr-TR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Biodiversity Indices</a:t>
                      </a:r>
                      <a:endParaRPr lang="tr-TR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Shannon, Simpson, Bray-Curtis (via 16S)</a:t>
                      </a: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Microbial richness, stability, and ecological shifts</a:t>
                      </a:r>
                    </a:p>
                  </a:txBody>
                  <a:tcPr marL="87906" marR="87906" marT="43953" marB="439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829492"/>
                  </a:ext>
                </a:extLst>
              </a:tr>
            </a:tbl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299C245-7FB2-5244-F3E9-27A022BB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80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472358-D2EE-D906-5F94-10B459BE5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8205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FF00"/>
                </a:solidFill>
              </a:rPr>
              <a:t>II. GIS-</a:t>
            </a:r>
            <a:r>
              <a:rPr lang="tr-TR" b="1" dirty="0" err="1">
                <a:solidFill>
                  <a:srgbClr val="FFFF00"/>
                </a:solidFill>
              </a:rPr>
              <a:t>Based</a:t>
            </a:r>
            <a:r>
              <a:rPr lang="tr-TR" b="1" dirty="0">
                <a:solidFill>
                  <a:srgbClr val="FFFF00"/>
                </a:solidFill>
              </a:rPr>
              <a:t> </a:t>
            </a:r>
            <a:r>
              <a:rPr lang="tr-TR" b="1" dirty="0" err="1">
                <a:solidFill>
                  <a:srgbClr val="FFFF00"/>
                </a:solidFill>
              </a:rPr>
              <a:t>Microbiological</a:t>
            </a:r>
            <a:r>
              <a:rPr lang="tr-TR" b="1" dirty="0">
                <a:solidFill>
                  <a:srgbClr val="FFFF00"/>
                </a:solidFill>
              </a:rPr>
              <a:t> </a:t>
            </a:r>
            <a:r>
              <a:rPr lang="tr-TR" b="1" dirty="0" err="1">
                <a:solidFill>
                  <a:srgbClr val="FFFF00"/>
                </a:solidFill>
              </a:rPr>
              <a:t>Monitoring</a:t>
            </a:r>
            <a:r>
              <a:rPr lang="tr-TR" b="1" dirty="0">
                <a:solidFill>
                  <a:srgbClr val="FFFF00"/>
                </a:solidFill>
              </a:rPr>
              <a:t> </a:t>
            </a:r>
            <a:r>
              <a:rPr lang="tr-TR" b="1" dirty="0" err="1">
                <a:solidFill>
                  <a:srgbClr val="FFFF00"/>
                </a:solidFill>
              </a:rPr>
              <a:t>Strategies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021B28-D32B-4A12-B4DE-9055A71FA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tr-T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tr-TR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Spatial</a:t>
            </a:r>
            <a:r>
              <a:rPr lang="tr-T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tr-T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tr-TR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Georeferencing</a:t>
            </a:r>
            <a:endParaRPr lang="tr-T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Coastal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estuarine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deep-sea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endParaRPr lang="tr-T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River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mouths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Danube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Sakarya,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Dniester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zones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Burgas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Midia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Tuapse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None/>
            </a:pPr>
            <a:r>
              <a:rPr lang="tr-T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tr-TR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eDNA</a:t>
            </a:r>
            <a:r>
              <a:rPr lang="tr-T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tr-TR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Metagenomics</a:t>
            </a:r>
            <a:r>
              <a:rPr lang="tr-T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endParaRPr lang="tr-T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microbial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DNA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/sediment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biodiversity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composition</a:t>
            </a:r>
            <a:endParaRPr lang="tr-T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spatially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GIS (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QGIS + GPS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coordinates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None/>
            </a:pPr>
            <a:r>
              <a:rPr lang="tr-T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tr-TR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In-situ</a:t>
            </a:r>
            <a:r>
              <a:rPr lang="tr-T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Sensor Data Integration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Salinity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DO, PAR → GIS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  <a:endParaRPr lang="tr-T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microbial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qPCR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endParaRPr lang="tr-T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tr-T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tr-TR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Microbial</a:t>
            </a:r>
            <a:r>
              <a:rPr lang="tr-T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 </a:t>
            </a:r>
            <a:r>
              <a:rPr lang="tr-TR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Mapping</a:t>
            </a:r>
            <a:endParaRPr lang="tr-T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machine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HAB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zones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AMR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hotspots</a:t>
            </a:r>
            <a:endParaRPr lang="tr-T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Generate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thematic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High-risk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pollution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zones</a:t>
            </a:r>
            <a:endParaRPr lang="tr-T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Biodiversity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depletion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endParaRPr lang="tr-T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priority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zones</a:t>
            </a:r>
            <a:endParaRPr lang="tr-T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tr-T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Temporal </a:t>
            </a:r>
            <a:r>
              <a:rPr lang="tr-TR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tr-T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endParaRPr lang="tr-T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Overlay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monthly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seasonal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microbiological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bloom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patterns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eutrophication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trends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shifts</a:t>
            </a:r>
            <a:endParaRPr lang="tr-T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5BFF45A-1DD7-1312-380C-620FEEFE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08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1AABDC-600D-42FC-F781-8E51A70FE7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III. Lab + Remote Tools Supporting GIS Monitoring</a:t>
            </a:r>
            <a:endParaRPr lang="tr-TR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5564E627-AA63-97AD-133A-310B3293A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472129"/>
              </p:ext>
            </p:extLst>
          </p:nvPr>
        </p:nvGraphicFramePr>
        <p:xfrm>
          <a:off x="628650" y="1690688"/>
          <a:ext cx="7886700" cy="4395482"/>
        </p:xfrm>
        <a:graphic>
          <a:graphicData uri="http://schemas.openxmlformats.org/drawingml/2006/table">
            <a:tbl>
              <a:tblPr/>
              <a:tblGrid>
                <a:gridCol w="3943350">
                  <a:extLst>
                    <a:ext uri="{9D8B030D-6E8A-4147-A177-3AD203B41FA5}">
                      <a16:colId xmlns:a16="http://schemas.microsoft.com/office/drawing/2014/main" val="174684696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484806077"/>
                    </a:ext>
                  </a:extLst>
                </a:gridCol>
              </a:tblGrid>
              <a:tr h="627926">
                <a:tc>
                  <a:txBody>
                    <a:bodyPr/>
                    <a:lstStyle/>
                    <a:p>
                      <a:r>
                        <a:rPr lang="tr-TR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Tool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Purpose</a:t>
                      </a:r>
                      <a:endParaRPr lang="tr-TR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040850"/>
                  </a:ext>
                </a:extLst>
              </a:tr>
              <a:tr h="627926">
                <a:tc>
                  <a:txBody>
                    <a:bodyPr/>
                    <a:lstStyle/>
                    <a:p>
                      <a:r>
                        <a:rPr lang="tr-TR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qPCR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Quantify specific bacteria or genes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785441"/>
                  </a:ext>
                </a:extLst>
              </a:tr>
              <a:tr h="627926">
                <a:tc>
                  <a:txBody>
                    <a:bodyPr/>
                    <a:lstStyle/>
                    <a:p>
                      <a:r>
                        <a:rPr lang="tr-TR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 cytometry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Detect cell count and types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062576"/>
                  </a:ext>
                </a:extLst>
              </a:tr>
              <a:tr h="627926">
                <a:tc>
                  <a:txBody>
                    <a:bodyPr/>
                    <a:lstStyle/>
                    <a:p>
                      <a:r>
                        <a:rPr lang="tr-TR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High-throughput sequencing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Biodiversity</a:t>
                      </a:r>
                      <a:r>
                        <a:rPr lang="tr-T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functional</a:t>
                      </a:r>
                      <a:r>
                        <a:rPr lang="tr-T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analysis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503607"/>
                  </a:ext>
                </a:extLst>
              </a:tr>
              <a:tr h="627926">
                <a:tc>
                  <a:txBody>
                    <a:bodyPr/>
                    <a:lstStyle/>
                    <a:p>
                      <a:r>
                        <a:rPr lang="tr-TR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Remote sensing (chlorophyll-a, SST)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 microbial inference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570481"/>
                  </a:ext>
                </a:extLst>
              </a:tr>
              <a:tr h="627926">
                <a:tc>
                  <a:txBody>
                    <a:bodyPr/>
                    <a:lstStyle/>
                    <a:p>
                      <a:r>
                        <a:rPr lang="tr-TR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GIS software (QGIS, ArcGIS)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Spatial analysis and mapping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949748"/>
                  </a:ext>
                </a:extLst>
              </a:tr>
              <a:tr h="627926">
                <a:tc>
                  <a:txBody>
                    <a:bodyPr/>
                    <a:lstStyle/>
                    <a:p>
                      <a:r>
                        <a:rPr lang="tr-TR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 Earth Engine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Remote </a:t>
                      </a:r>
                      <a:r>
                        <a:rPr lang="tr-TR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sensing</a:t>
                      </a:r>
                      <a:r>
                        <a:rPr lang="tr-T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tr-TR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microbial</a:t>
                      </a:r>
                      <a:r>
                        <a:rPr lang="tr-T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overlays</a:t>
                      </a:r>
                      <a:endParaRPr lang="tr-T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549061"/>
                  </a:ext>
                </a:extLst>
              </a:tr>
            </a:tbl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BDF6E9C-CC44-7C03-4183-645428C4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88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GIS-Based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Mapping microbial diversity and pollution hotspots</a:t>
            </a:r>
            <a:endParaRPr lang="tr-TR"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• GIS-integrated models for forecasting HABs</a:t>
            </a:r>
            <a:endParaRPr lang="tr-TR"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• Remote sensing + microbial sampling correlation</a:t>
            </a:r>
            <a:endParaRPr lang="tr-TR"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• Case study: GIS maps of eutrophic zones and microbial shifts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80D4D36-28E2-6F4A-E9EF-E7B80A9B8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A92519-5CA5-C0EF-7E43-6F5C9888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2229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tr-TR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tr-TR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64A729-DB41-9744-915A-BCAF29778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823" y="1621511"/>
            <a:ext cx="7482352" cy="388780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Introduction to the Black Sea Ecosystem</a:t>
            </a: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5C38B7B-24C0-7F2E-E52B-8BCC8D98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9CCA917-771E-F64E-0BF3-F5B3C02EB960}"/>
              </a:ext>
            </a:extLst>
          </p:cNvPr>
          <p:cNvSpPr txBox="1"/>
          <p:nvPr/>
        </p:nvSpPr>
        <p:spPr>
          <a:xfrm>
            <a:off x="830824" y="2214405"/>
            <a:ext cx="7482351" cy="49244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Microbial Diversity in the Black Sea</a:t>
            </a: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98D1214-4642-8538-983D-2FCEAFA4FF02}"/>
              </a:ext>
            </a:extLst>
          </p:cNvPr>
          <p:cNvSpPr txBox="1"/>
          <p:nvPr/>
        </p:nvSpPr>
        <p:spPr>
          <a:xfrm>
            <a:off x="830823" y="2795427"/>
            <a:ext cx="7482351" cy="49244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tr-TR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tr-TR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Anthropogenic</a:t>
            </a:r>
            <a:r>
              <a:rPr lang="tr-TR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Pressures</a:t>
            </a:r>
            <a:r>
              <a:rPr lang="tr-TR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tr-TR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Threats</a:t>
            </a:r>
            <a:endParaRPr lang="tr-TR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FD60532-A3E7-87F7-66B4-A7F19C0D7EFE}"/>
              </a:ext>
            </a:extLst>
          </p:cNvPr>
          <p:cNvSpPr txBox="1"/>
          <p:nvPr/>
        </p:nvSpPr>
        <p:spPr>
          <a:xfrm>
            <a:off x="830822" y="3439948"/>
            <a:ext cx="7482351" cy="49244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tr-TR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tr-TR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Microbiological</a:t>
            </a:r>
            <a:r>
              <a:rPr lang="tr-TR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tr-TR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Indicators</a:t>
            </a:r>
            <a:endParaRPr lang="tr-TR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0E2890A-A315-82F3-8BDE-A3921F6A7460}"/>
              </a:ext>
            </a:extLst>
          </p:cNvPr>
          <p:cNvSpPr txBox="1">
            <a:spLocks/>
          </p:cNvSpPr>
          <p:nvPr/>
        </p:nvSpPr>
        <p:spPr>
          <a:xfrm>
            <a:off x="830822" y="4065834"/>
            <a:ext cx="7482351" cy="49244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GIS-</a:t>
            </a:r>
            <a:r>
              <a:rPr lang="tr-TR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tr-TR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endParaRPr lang="tr-TR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F35B5F3-EFE1-DEEF-3770-74638CF1988B}"/>
              </a:ext>
            </a:extLst>
          </p:cNvPr>
          <p:cNvSpPr txBox="1">
            <a:spLocks/>
          </p:cNvSpPr>
          <p:nvPr/>
        </p:nvSpPr>
        <p:spPr>
          <a:xfrm>
            <a:off x="830822" y="4819442"/>
            <a:ext cx="7482353" cy="58102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tr-TR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r>
              <a:rPr lang="tr-TR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tr-TR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Directions</a:t>
            </a:r>
            <a:endParaRPr lang="tr-TR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47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6B63CC-5917-A773-E3FA-B0747A034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0633"/>
            <a:ext cx="7886700" cy="4895851"/>
          </a:xfrm>
        </p:spPr>
        <p:txBody>
          <a:bodyPr>
            <a:normAutofit fontScale="92500"/>
          </a:bodyPr>
          <a:lstStyle/>
          <a:p>
            <a:r>
              <a:rPr lang="en-US" sz="2200" b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GIS-based mapping </a:t>
            </a: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</a:t>
            </a:r>
            <a:endParaRPr lang="tr-TR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 of microbial hotspots, </a:t>
            </a:r>
            <a:endParaRPr lang="tr-TR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pollution plumes, and </a:t>
            </a:r>
            <a:endParaRPr lang="tr-TR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changes over time.</a:t>
            </a:r>
            <a:endParaRPr lang="tr-TR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with </a:t>
            </a:r>
            <a:endParaRPr lang="tr-TR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DNA (eDNA), </a:t>
            </a:r>
            <a:endParaRPr lang="tr-TR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qPCR, and remote sensing, </a:t>
            </a:r>
            <a:endParaRPr lang="tr-TR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GIS enhances </a:t>
            </a:r>
            <a:r>
              <a:rPr lang="en-US" sz="2200" b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detection of biodiversity shifts</a:t>
            </a: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integrative approach </a:t>
            </a: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crucial for </a:t>
            </a:r>
            <a:endParaRPr lang="tr-TR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priority zones </a:t>
            </a: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and targeted remediation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308D840-8693-3824-F573-69523048A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0905" y="6361063"/>
            <a:ext cx="20574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20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87C624C-6AF5-000F-972B-2EB49C664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5" y="131812"/>
            <a:ext cx="7886700" cy="84424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GIS-Based Approaches</a:t>
            </a:r>
          </a:p>
        </p:txBody>
      </p:sp>
    </p:spTree>
    <p:extLst>
      <p:ext uri="{BB962C8B-B14F-4D97-AF65-F5344CB8AC3E}">
        <p14:creationId xmlns:p14="http://schemas.microsoft.com/office/powerpoint/2010/main" val="2535174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Recommendations and 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Need for interdisciplinary conservation strategies</a:t>
            </a:r>
          </a:p>
          <a:p>
            <a:pPr marL="0" indent="0">
              <a:buNone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Policy integration of microbial data</a:t>
            </a:r>
          </a:p>
          <a:p>
            <a:pPr marL="0" indent="0">
              <a:buNone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Citizen science and community-based monitoring</a:t>
            </a:r>
          </a:p>
          <a:p>
            <a:pPr marL="0" indent="0">
              <a:buNone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Enhancing real-time monitoring networks with AI and GIS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tr-TR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lang="tr-TR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tr-TR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</a:t>
            </a:r>
            <a:r>
              <a:rPr lang="tr-TR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r>
              <a:rPr lang="tr-TR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Bacteriochlorophyll (</a:t>
            </a:r>
            <a:r>
              <a:rPr lang="en-US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BChl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mucilage formation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assess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river inflows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activity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of Black Sea biodiversity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Microbiological + GIS + AI-based model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887E6BB-10AB-238B-5BA8-C364679B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C7D09D-0DEE-D693-9C33-675719446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29" y="365126"/>
            <a:ext cx="8171221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6.1)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BChl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Mucilage Formation with GIS-Based Microbiological Approaches</a:t>
            </a:r>
            <a:endParaRPr lang="tr-T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F15F79-EEB7-1B1C-49E9-6A3C1404B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39" y="1825625"/>
            <a:ext cx="8622889" cy="4351338"/>
          </a:xfrm>
        </p:spPr>
        <p:txBody>
          <a:bodyPr>
            <a:normAutofit/>
          </a:bodyPr>
          <a:lstStyle/>
          <a:p>
            <a:pPr algn="just"/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prediction and spatially mapping  zones in the Black Sea where microbial activity is intensified </a:t>
            </a:r>
            <a:endParaRPr lang="tr-TR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BChl</a:t>
            </a: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-producing bacteria and mucilage-forming microbes) due to:</a:t>
            </a:r>
            <a:endParaRPr lang="tr-TR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Riverine nutrient input (e.g., from the Danube, Dniester, Sakarya, etc.)</a:t>
            </a:r>
            <a:endParaRPr lang="tr-TR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discharge (e.g., ports, coastal factories, petrochemical waste)</a:t>
            </a:r>
            <a:endParaRPr lang="tr-TR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Climate-sensitive variables (temperature, salinity, stratification)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1A484F5-65B0-1016-5BDA-ABBD425F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89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411170-B900-B367-DE62-5D328BCCA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31" y="463449"/>
            <a:ext cx="7886700" cy="36512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Variables to Monitor (Features):</a:t>
            </a:r>
            <a:endParaRPr lang="tr-T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E85026B9-B8EB-6C9C-EB8F-19AC0A7AE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357710"/>
              </p:ext>
            </p:extLst>
          </p:nvPr>
        </p:nvGraphicFramePr>
        <p:xfrm>
          <a:off x="500831" y="1235393"/>
          <a:ext cx="7886700" cy="5303520"/>
        </p:xfrm>
        <a:graphic>
          <a:graphicData uri="http://schemas.openxmlformats.org/drawingml/2006/table">
            <a:tbl>
              <a:tblPr/>
              <a:tblGrid>
                <a:gridCol w="3943350">
                  <a:extLst>
                    <a:ext uri="{9D8B030D-6E8A-4147-A177-3AD203B41FA5}">
                      <a16:colId xmlns:a16="http://schemas.microsoft.com/office/drawing/2014/main" val="1671151292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4298901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Factor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Relevance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677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River inflow (N, P, organic load)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Drives</a:t>
                      </a: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eutrophication</a:t>
                      </a: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</a:t>
                      </a:r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blooms</a:t>
                      </a: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mucilage</a:t>
                      </a: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BChl</a:t>
                      </a: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production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283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Industrial</a:t>
                      </a: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Heavy metals, toxins → microbial stress response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6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 (SST)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Affects microbial metabolism, mucilage viscosity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97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Salinity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Influences bacterial niche specialization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484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 (light penetration)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 for BChl-based photosynthesis in sulfur bacteria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241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H₂S concentration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Required for anoxygenic phototrophs producing BChl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565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(dissolved oxygen)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Hypoxia</a:t>
                      </a: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→ </a:t>
                      </a:r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BChl</a:t>
                      </a: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microbes</a:t>
                      </a: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mucilage-producing</a:t>
                      </a: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bacteria</a:t>
                      </a: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thrive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697892"/>
                  </a:ext>
                </a:extLst>
              </a:tr>
            </a:tbl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DB25687-84CE-0B69-2480-E938FB8F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64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96B75E-C995-16B9-AF59-B73309D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45" y="251392"/>
            <a:ext cx="7886700" cy="706589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AI/ML </a:t>
            </a:r>
            <a:r>
              <a:rPr lang="tr-TR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88CB99E-C76E-ACED-E686-4D692AEE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B8ED1A4-7FD7-D378-8BAA-310D86E011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0945" y="1241120"/>
            <a:ext cx="8642109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200" b="1" i="0" u="sng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1.Data Collection:</a:t>
            </a:r>
            <a:endParaRPr kumimoji="0" lang="en-US" sz="2200" b="0" i="0" u="sng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Satellite (Sentinel-3, MODIS): SST, chlorophyll-a, </a:t>
            </a:r>
            <a:r>
              <a:rPr kumimoji="0" lang="tr-TR" sz="2200" b="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BChl</a:t>
            </a:r>
            <a:r>
              <a:rPr kumimoji="0" lang="tr-TR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turbidity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In-situ microbial data: metagenomics (e.g., </a:t>
            </a:r>
            <a:r>
              <a:rPr kumimoji="0" lang="en-US" sz="2200" b="0" i="1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bch</a:t>
            </a:r>
            <a:r>
              <a:rPr kumimoji="0" lang="en-US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1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dsr</a:t>
            </a:r>
            <a:r>
              <a:rPr kumimoji="0" lang="en-US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1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cob</a:t>
            </a:r>
            <a:r>
              <a:rPr kumimoji="0" lang="en-US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mucilage genes)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GIS shapefiles of rivers, ports, MPAs, industrial zones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200" b="1" i="0" u="sng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2.Feature Engineering:</a:t>
            </a:r>
            <a:endParaRPr kumimoji="0" lang="en-US" sz="2200" b="0" i="0" u="sng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Calculate proximity to river mouths &amp; industries using GIS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Normalize environmental time series (monthly averages)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Create derived features: stratification index, redox gradient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52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38E500-AC0E-3D12-5FBC-EB6A3C55D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6" y="380283"/>
            <a:ext cx="7886700" cy="51454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3.Model Training (ML):</a:t>
            </a:r>
            <a:endParaRPr lang="en-US" sz="2400" u="sng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Supervised regression (Random Forest, Gradient Boosting) to predict: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sz="2400" b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BChl</a:t>
            </a:r>
            <a:r>
              <a:rPr lang="en-US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levels</a:t>
            </a: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redox, PAR, H₂S, and light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Mucilage Index</a:t>
            </a: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N/P input, temperature, salinity</a:t>
            </a:r>
          </a:p>
          <a:p>
            <a:pPr marL="1143000" lvl="2" indent="-228600">
              <a:buFont typeface="+mj-lt"/>
              <a:buAutoNum type="arabicPeriod"/>
            </a:pPr>
            <a:endParaRPr lang="en-US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4.Spatial Mapping (GIS):</a:t>
            </a:r>
            <a:endParaRPr lang="en-US" sz="2400" u="sng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Interpolate predictions using kriging or IDW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zones</a:t>
            </a: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4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BChl</a:t>
            </a: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blooms &amp; mucilage events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Overlay conservation zones and protected areas</a:t>
            </a:r>
          </a:p>
          <a:p>
            <a:pPr marL="457200" lvl="1" indent="0">
              <a:buNone/>
            </a:pPr>
            <a:endParaRPr lang="en-US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5.Validation:</a:t>
            </a:r>
            <a:endParaRPr lang="en-US" sz="2400" u="sng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predictions to microbial sampling </a:t>
            </a:r>
          </a:p>
          <a:p>
            <a:pPr marL="457200" lvl="1" indent="0">
              <a:buNone/>
            </a:pP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(16S rRNA, pigment assays)</a:t>
            </a:r>
          </a:p>
          <a:p>
            <a:pPr marL="457200" lvl="1" indent="0">
              <a:buNone/>
            </a:pPr>
            <a:endParaRPr lang="en-US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historical mucilage/</a:t>
            </a:r>
            <a:r>
              <a:rPr lang="en-US" sz="24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BChl</a:t>
            </a: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event data </a:t>
            </a:r>
          </a:p>
          <a:p>
            <a:pPr marL="457200" lvl="1" indent="0">
              <a:buNone/>
            </a:pPr>
            <a:r>
              <a:rPr 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2021 Marmara Sea mucilage crisis)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0A315BF-3F87-A90C-9503-0448F3C1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93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8CF0BF-1FD2-FA03-6DC6-D6900EC28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3027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tr-TR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Microbiological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Indicators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8075C0C-1142-DC8C-9822-D0F3DE2FF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FF6DA9-008F-8B48-92A6-B652298478BF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4E1DD591-4FC3-8FB7-0E4F-FBCFAEB70C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48581"/>
          <a:ext cx="7828765" cy="4871245"/>
        </p:xfrm>
        <a:graphic>
          <a:graphicData uri="http://schemas.openxmlformats.org/drawingml/2006/table">
            <a:tbl>
              <a:tblPr/>
              <a:tblGrid>
                <a:gridCol w="3310993">
                  <a:extLst>
                    <a:ext uri="{9D8B030D-6E8A-4147-A177-3AD203B41FA5}">
                      <a16:colId xmlns:a16="http://schemas.microsoft.com/office/drawing/2014/main" val="4019540139"/>
                    </a:ext>
                  </a:extLst>
                </a:gridCol>
                <a:gridCol w="4517772">
                  <a:extLst>
                    <a:ext uri="{9D8B030D-6E8A-4147-A177-3AD203B41FA5}">
                      <a16:colId xmlns:a16="http://schemas.microsoft.com/office/drawing/2014/main" val="2486944323"/>
                    </a:ext>
                  </a:extLst>
                </a:gridCol>
              </a:tblGrid>
              <a:tr h="63039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2400" b="1" i="0" u="none" strike="noStrike" dirty="0" err="1">
                          <a:effectLst/>
                          <a:latin typeface="Arial" panose="020B0604020202020204" pitchFamily="34" charset="0"/>
                        </a:rPr>
                        <a:t>Microbe</a:t>
                      </a:r>
                      <a:r>
                        <a:rPr lang="tr-TR" sz="2400" b="1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tr-TR" sz="2400" b="1" i="0" u="none" strike="noStrike" dirty="0" err="1">
                          <a:effectLst/>
                          <a:latin typeface="Arial" panose="020B0604020202020204" pitchFamily="34" charset="0"/>
                        </a:rPr>
                        <a:t>Type</a:t>
                      </a:r>
                      <a:endParaRPr lang="tr-TR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78" marR="122378" marT="61189" marB="61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2400" b="1" i="0" u="none" strike="noStrike" dirty="0" err="1">
                          <a:effectLst/>
                          <a:latin typeface="Arial" panose="020B0604020202020204" pitchFamily="34" charset="0"/>
                        </a:rPr>
                        <a:t>Indicator</a:t>
                      </a:r>
                      <a:r>
                        <a:rPr lang="tr-TR" sz="2400" b="1" i="0" u="none" strike="noStrike" dirty="0">
                          <a:effectLst/>
                          <a:latin typeface="Arial" panose="020B0604020202020204" pitchFamily="34" charset="0"/>
                        </a:rPr>
                        <a:t> Role</a:t>
                      </a:r>
                    </a:p>
                  </a:txBody>
                  <a:tcPr marL="122378" marR="122378" marT="61189" marB="61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39948"/>
                  </a:ext>
                </a:extLst>
              </a:tr>
              <a:tr h="10602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2400" b="0" i="0" u="none" strike="noStrike">
                          <a:effectLst/>
                          <a:latin typeface="Arial" panose="020B0604020202020204" pitchFamily="34" charset="0"/>
                        </a:rPr>
                        <a:t>Green sulfur bacteria (</a:t>
                      </a:r>
                      <a:r>
                        <a:rPr lang="tr-TR" sz="2400" b="0" i="1" u="none" strike="noStrike">
                          <a:effectLst/>
                          <a:latin typeface="Arial" panose="020B0604020202020204" pitchFamily="34" charset="0"/>
                        </a:rPr>
                        <a:t>Chlorobiaceae</a:t>
                      </a:r>
                      <a:r>
                        <a:rPr lang="tr-TR" sz="2400" b="0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122378" marR="122378" marT="61189" marB="61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400" b="0" i="0" u="none" strike="noStrike">
                          <a:effectLst/>
                          <a:latin typeface="Arial" panose="020B0604020202020204" pitchFamily="34" charset="0"/>
                        </a:rPr>
                        <a:t>Deep euxinic zones, BChl-rich communities</a:t>
                      </a:r>
                    </a:p>
                  </a:txBody>
                  <a:tcPr marL="122378" marR="122378" marT="61189" marB="61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904179"/>
                  </a:ext>
                </a:extLst>
              </a:tr>
              <a:tr h="10602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2400" b="0" i="0" u="none" strike="noStrike" dirty="0" err="1">
                          <a:effectLst/>
                          <a:latin typeface="Arial" panose="020B0604020202020204" pitchFamily="34" charset="0"/>
                        </a:rPr>
                        <a:t>Purple</a:t>
                      </a:r>
                      <a:r>
                        <a:rPr lang="tr-TR" sz="24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tr-TR" sz="2400" b="0" i="0" u="none" strike="noStrike" dirty="0" err="1">
                          <a:effectLst/>
                          <a:latin typeface="Arial" panose="020B0604020202020204" pitchFamily="34" charset="0"/>
                        </a:rPr>
                        <a:t>sulfur</a:t>
                      </a:r>
                      <a:r>
                        <a:rPr lang="tr-TR" sz="24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tr-TR" sz="2400" b="0" i="0" u="none" strike="noStrike" dirty="0" err="1">
                          <a:effectLst/>
                          <a:latin typeface="Arial" panose="020B0604020202020204" pitchFamily="34" charset="0"/>
                        </a:rPr>
                        <a:t>bacteria</a:t>
                      </a:r>
                      <a:r>
                        <a:rPr lang="tr-TR" sz="2400" b="0" i="0" u="none" strike="noStrike" dirty="0"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tr-TR" sz="2400" b="0" i="1" u="none" strike="noStrike" dirty="0" err="1">
                          <a:effectLst/>
                          <a:latin typeface="Arial" panose="020B0604020202020204" pitchFamily="34" charset="0"/>
                        </a:rPr>
                        <a:t>Chromatiaceae</a:t>
                      </a:r>
                      <a:r>
                        <a:rPr lang="tr-TR" sz="2400" b="0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122378" marR="122378" marT="61189" marB="61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2400" b="0" i="0" u="none" strike="noStrike" dirty="0" err="1">
                          <a:effectLst/>
                          <a:latin typeface="Arial" panose="020B0604020202020204" pitchFamily="34" charset="0"/>
                        </a:rPr>
                        <a:t>Stratified</a:t>
                      </a:r>
                      <a:r>
                        <a:rPr lang="tr-TR" sz="2400" b="0" i="0" u="none" strike="noStrike" dirty="0"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tr-TR" sz="2400" b="0" i="0" u="none" strike="noStrike" dirty="0" err="1">
                          <a:effectLst/>
                          <a:latin typeface="Arial" panose="020B0604020202020204" pitchFamily="34" charset="0"/>
                        </a:rPr>
                        <a:t>light-limited</a:t>
                      </a:r>
                      <a:r>
                        <a:rPr lang="tr-TR" sz="24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tr-TR" sz="2400" b="0" i="0" u="none" strike="noStrike" dirty="0" err="1">
                          <a:effectLst/>
                          <a:latin typeface="Arial" panose="020B0604020202020204" pitchFamily="34" charset="0"/>
                        </a:rPr>
                        <a:t>zones</a:t>
                      </a:r>
                      <a:endParaRPr lang="tr-T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78" marR="122378" marT="61189" marB="61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59286"/>
                  </a:ext>
                </a:extLst>
              </a:tr>
              <a:tr h="10602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2400" b="0" i="1" u="none" strike="noStrike" dirty="0" err="1">
                          <a:effectLst/>
                          <a:latin typeface="Arial" panose="020B0604020202020204" pitchFamily="34" charset="0"/>
                        </a:rPr>
                        <a:t>Alteromonas</a:t>
                      </a:r>
                      <a:r>
                        <a:rPr lang="tr-TR" sz="2400" b="0" i="0" u="none" strike="noStrike" dirty="0"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tr-TR" sz="2400" b="0" i="1" u="none" strike="noStrike" dirty="0" err="1">
                          <a:effectLst/>
                          <a:latin typeface="Arial" panose="020B0604020202020204" pitchFamily="34" charset="0"/>
                        </a:rPr>
                        <a:t>Pseudoalteromonas</a:t>
                      </a:r>
                      <a:endParaRPr lang="tr-T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78" marR="122378" marT="61189" marB="61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2400" b="0" i="0" u="none" strike="noStrike" dirty="0" err="1">
                          <a:effectLst/>
                          <a:latin typeface="Arial" panose="020B0604020202020204" pitchFamily="34" charset="0"/>
                        </a:rPr>
                        <a:t>Exopolysaccharide-producing</a:t>
                      </a:r>
                      <a:r>
                        <a:rPr lang="tr-TR" sz="2400" b="0" i="0" u="none" strike="noStrike" dirty="0">
                          <a:effectLst/>
                          <a:latin typeface="Arial" panose="020B0604020202020204" pitchFamily="34" charset="0"/>
                        </a:rPr>
                        <a:t> → </a:t>
                      </a:r>
                      <a:r>
                        <a:rPr lang="tr-TR" sz="2400" b="0" i="0" u="none" strike="noStrike" dirty="0" err="1">
                          <a:effectLst/>
                          <a:latin typeface="Arial" panose="020B0604020202020204" pitchFamily="34" charset="0"/>
                        </a:rPr>
                        <a:t>mucilage</a:t>
                      </a:r>
                      <a:endParaRPr lang="tr-T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78" marR="122378" marT="61189" marB="61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673564"/>
                  </a:ext>
                </a:extLst>
              </a:tr>
              <a:tr h="10602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2400" b="0" i="0" u="none" strike="noStrike" dirty="0" err="1">
                          <a:effectLst/>
                          <a:latin typeface="Arial" panose="020B0604020202020204" pitchFamily="34" charset="0"/>
                        </a:rPr>
                        <a:t>Cyanobacteria</a:t>
                      </a:r>
                      <a:r>
                        <a:rPr lang="tr-TR" sz="2400" b="0" i="0" u="none" strike="noStrike" dirty="0">
                          <a:effectLst/>
                          <a:latin typeface="Arial" panose="020B0604020202020204" pitchFamily="34" charset="0"/>
                        </a:rPr>
                        <a:t>      (</a:t>
                      </a:r>
                      <a:r>
                        <a:rPr lang="tr-TR" sz="2400" b="0" i="0" u="none" strike="noStrike" dirty="0" err="1">
                          <a:effectLst/>
                          <a:latin typeface="Arial" panose="020B0604020202020204" pitchFamily="34" charset="0"/>
                        </a:rPr>
                        <a:t>e.g</a:t>
                      </a:r>
                      <a:r>
                        <a:rPr lang="tr-TR" sz="2400" b="0" i="0" u="none" strike="noStrike" dirty="0">
                          <a:effectLst/>
                          <a:latin typeface="Arial" panose="020B0604020202020204" pitchFamily="34" charset="0"/>
                        </a:rPr>
                        <a:t>., </a:t>
                      </a:r>
                      <a:r>
                        <a:rPr lang="tr-TR" sz="2400" b="0" i="1" u="none" strike="noStrike" dirty="0" err="1">
                          <a:effectLst/>
                          <a:latin typeface="Arial" panose="020B0604020202020204" pitchFamily="34" charset="0"/>
                        </a:rPr>
                        <a:t>Nodularia</a:t>
                      </a:r>
                      <a:r>
                        <a:rPr lang="tr-TR" sz="2400" b="0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122378" marR="122378" marT="61189" marB="61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2400" b="0" i="0" u="none" strike="noStrike" dirty="0" err="1">
                          <a:effectLst/>
                          <a:latin typeface="Arial" panose="020B0604020202020204" pitchFamily="34" charset="0"/>
                        </a:rPr>
                        <a:t>Eutrophication</a:t>
                      </a:r>
                      <a:r>
                        <a:rPr lang="tr-TR" sz="2400" b="0" i="0" u="none" strike="noStrike" dirty="0">
                          <a:effectLst/>
                          <a:latin typeface="Arial" panose="020B0604020202020204" pitchFamily="34" charset="0"/>
                        </a:rPr>
                        <a:t> →               </a:t>
                      </a:r>
                      <a:r>
                        <a:rPr lang="tr-TR" sz="2400" b="0" i="0" u="none" strike="noStrike" dirty="0" err="1">
                          <a:effectLst/>
                          <a:latin typeface="Arial" panose="020B0604020202020204" pitchFamily="34" charset="0"/>
                        </a:rPr>
                        <a:t>bloom</a:t>
                      </a:r>
                      <a:r>
                        <a:rPr lang="tr-TR" sz="2400" b="0" i="0" u="none" strike="noStrike" dirty="0">
                          <a:effectLst/>
                          <a:latin typeface="Arial" panose="020B0604020202020204" pitchFamily="34" charset="0"/>
                        </a:rPr>
                        <a:t> + </a:t>
                      </a:r>
                      <a:r>
                        <a:rPr lang="tr-TR" sz="2400" b="0" i="0" u="none" strike="noStrike" dirty="0" err="1">
                          <a:effectLst/>
                          <a:latin typeface="Arial" panose="020B0604020202020204" pitchFamily="34" charset="0"/>
                        </a:rPr>
                        <a:t>mucilage</a:t>
                      </a:r>
                      <a:r>
                        <a:rPr lang="tr-TR" sz="24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tr-TR" sz="2400" b="0" i="0" u="none" strike="noStrike" dirty="0" err="1">
                          <a:effectLst/>
                          <a:latin typeface="Arial" panose="020B0604020202020204" pitchFamily="34" charset="0"/>
                        </a:rPr>
                        <a:t>synergy</a:t>
                      </a:r>
                      <a:endParaRPr lang="tr-TR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378" marR="122378" marT="61189" marB="6118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617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670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6698A7-E9DC-A517-CD3D-06D5747D0D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tr-TR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Conservation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Applications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28B8D3D-2C9A-BF44-1500-5786902F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737DF94-FF03-4B4D-4723-0318C58442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70506" y="1989556"/>
            <a:ext cx="840298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Zoning MPA expansions</a:t>
            </a:r>
            <a:r>
              <a:rPr kumimoji="0" lang="en-US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based on microbial ecosystem health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Policy alerts</a:t>
            </a:r>
            <a:r>
              <a:rPr kumimoji="0" lang="en-US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mucilage risk near aquaculture or beaches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Early warning systems</a:t>
            </a:r>
            <a:r>
              <a:rPr kumimoji="0" lang="en-US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using microbial AI models linked to satellite data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Education and public dashboards</a:t>
            </a:r>
            <a:r>
              <a:rPr kumimoji="0" lang="en-US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GIS web maps of microbial threats</a:t>
            </a:r>
          </a:p>
        </p:txBody>
      </p:sp>
    </p:spTree>
    <p:extLst>
      <p:ext uri="{BB962C8B-B14F-4D97-AF65-F5344CB8AC3E}">
        <p14:creationId xmlns:p14="http://schemas.microsoft.com/office/powerpoint/2010/main" val="519919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BAC3E7-5F4C-29FD-2AF9-3016A32D9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Products:</a:t>
            </a:r>
          </a:p>
          <a:p>
            <a:pPr>
              <a:buNone/>
            </a:pPr>
            <a:endParaRPr lang="en-US" sz="22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Predictive maps of </a:t>
            </a:r>
            <a:r>
              <a:rPr lang="en-US" sz="22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BChl</a:t>
            </a: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mucilage zones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Time-series charts correlating river inflow with microbial shifts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GIS layers for conservation planning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(hotspot overlay, buffer zones)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B3E9668-8757-EED9-D0D5-EDFB5E7C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28</a:t>
            </a:fld>
            <a:endParaRPr lang="en-US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988F09D9-815F-CDCB-FE8E-A7A8BE8F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chemeClr val="tx1"/>
          </a:solidFill>
        </p:spPr>
        <p:txBody>
          <a:bodyPr/>
          <a:lstStyle/>
          <a:p>
            <a:r>
              <a:rPr lang="tr-TR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Conservation</a:t>
            </a:r>
            <a:r>
              <a:rPr 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Applications</a:t>
            </a:r>
          </a:p>
        </p:txBody>
      </p:sp>
    </p:spTree>
    <p:extLst>
      <p:ext uri="{BB962C8B-B14F-4D97-AF65-F5344CB8AC3E}">
        <p14:creationId xmlns:p14="http://schemas.microsoft.com/office/powerpoint/2010/main" val="331687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D0C122-BA7D-C80B-C515-53A3F742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7" y="365126"/>
            <a:ext cx="8908026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6.2)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expectations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AI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b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Microbiological</a:t>
            </a:r>
            <a:r>
              <a:rPr lang="tr-TR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tr-TR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8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GIS-</a:t>
            </a:r>
            <a:r>
              <a:rPr lang="tr-TR" sz="28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tr-TR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Black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Conservation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161B98-65FF-77ED-60A7-7F6D00655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b="1" dirty="0"/>
              <a:t>1) </a:t>
            </a:r>
            <a:r>
              <a:rPr lang="tr-TR" b="1" dirty="0" err="1"/>
              <a:t>Microbial</a:t>
            </a:r>
            <a:r>
              <a:rPr lang="tr-TR" b="1" dirty="0"/>
              <a:t> </a:t>
            </a:r>
            <a:r>
              <a:rPr lang="tr-TR" b="1" dirty="0" err="1"/>
              <a:t>Community</a:t>
            </a:r>
            <a:r>
              <a:rPr lang="tr-TR" b="1" dirty="0"/>
              <a:t> </a:t>
            </a:r>
            <a:r>
              <a:rPr lang="tr-TR" b="1" dirty="0" err="1"/>
              <a:t>Prediction</a:t>
            </a:r>
            <a:r>
              <a:rPr lang="tr-TR" b="1" dirty="0"/>
              <a:t> </a:t>
            </a:r>
            <a:r>
              <a:rPr lang="tr-TR" b="1" dirty="0" err="1"/>
              <a:t>Models</a:t>
            </a:r>
            <a:endParaRPr lang="tr-TR" b="1" dirty="0"/>
          </a:p>
          <a:p>
            <a:pPr>
              <a:buNone/>
            </a:pPr>
            <a:endParaRPr lang="tr-TR" b="1" dirty="0"/>
          </a:p>
          <a:p>
            <a:pPr>
              <a:buNone/>
            </a:pPr>
            <a:r>
              <a:rPr lang="tr-TR" b="1" dirty="0" err="1"/>
              <a:t>Purpose</a:t>
            </a:r>
            <a:r>
              <a:rPr lang="tr-TR" b="1" dirty="0"/>
              <a:t>:</a:t>
            </a:r>
          </a:p>
          <a:p>
            <a:pPr>
              <a:buNone/>
            </a:pPr>
            <a:r>
              <a:rPr lang="tr-TR" dirty="0" err="1"/>
              <a:t>Predict</a:t>
            </a:r>
            <a:r>
              <a:rPr lang="tr-TR" dirty="0"/>
              <a:t> </a:t>
            </a:r>
            <a:r>
              <a:rPr lang="tr-TR" dirty="0" err="1"/>
              <a:t>microbial</a:t>
            </a:r>
            <a:r>
              <a:rPr lang="tr-TR" dirty="0"/>
              <a:t> </a:t>
            </a:r>
            <a:r>
              <a:rPr lang="tr-TR" dirty="0" err="1"/>
              <a:t>diversity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abundance</a:t>
            </a:r>
            <a:endParaRPr lang="tr-TR" dirty="0"/>
          </a:p>
          <a:p>
            <a:pPr>
              <a:buNone/>
            </a:pPr>
            <a:r>
              <a:rPr lang="tr-TR" dirty="0"/>
              <a:t>(</a:t>
            </a:r>
            <a:r>
              <a:rPr lang="tr-TR" dirty="0" err="1"/>
              <a:t>e.g</a:t>
            </a:r>
            <a:r>
              <a:rPr lang="tr-TR" dirty="0"/>
              <a:t>., </a:t>
            </a:r>
            <a:r>
              <a:rPr lang="tr-TR" dirty="0" err="1"/>
              <a:t>cyanobacteria</a:t>
            </a:r>
            <a:r>
              <a:rPr lang="tr-TR" dirty="0"/>
              <a:t>, </a:t>
            </a:r>
            <a:r>
              <a:rPr lang="tr-TR" dirty="0" err="1"/>
              <a:t>sulfur</a:t>
            </a:r>
            <a:r>
              <a:rPr lang="tr-TR" dirty="0"/>
              <a:t> </a:t>
            </a:r>
            <a:r>
              <a:rPr lang="tr-TR" dirty="0" err="1"/>
              <a:t>bacteria</a:t>
            </a:r>
            <a:r>
              <a:rPr lang="tr-TR" dirty="0"/>
              <a:t>,</a:t>
            </a:r>
            <a:r>
              <a:rPr lang="tr-TR" i="1" dirty="0"/>
              <a:t> </a:t>
            </a:r>
            <a:r>
              <a:rPr lang="tr-TR" i="1" dirty="0" err="1"/>
              <a:t>Vibrio</a:t>
            </a:r>
            <a:r>
              <a:rPr lang="tr-TR" i="1" dirty="0"/>
              <a:t> </a:t>
            </a:r>
            <a:r>
              <a:rPr lang="tr-TR" dirty="0" err="1"/>
              <a:t>spp</a:t>
            </a:r>
            <a:r>
              <a:rPr lang="tr-TR" dirty="0"/>
              <a:t>.)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environmental</a:t>
            </a:r>
            <a:r>
              <a:rPr lang="tr-TR" dirty="0"/>
              <a:t> </a:t>
            </a:r>
            <a:r>
              <a:rPr lang="tr-TR" dirty="0" err="1"/>
              <a:t>parameters</a:t>
            </a:r>
            <a:r>
              <a:rPr lang="tr-TR" dirty="0"/>
              <a:t>.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b="1" dirty="0" err="1"/>
              <a:t>Inputs</a:t>
            </a:r>
            <a:r>
              <a:rPr lang="tr-TR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Temperature</a:t>
            </a:r>
            <a:r>
              <a:rPr lang="tr-TR" dirty="0"/>
              <a:t>, </a:t>
            </a:r>
            <a:r>
              <a:rPr lang="tr-TR" dirty="0" err="1"/>
              <a:t>salinity</a:t>
            </a:r>
            <a:r>
              <a:rPr lang="tr-TR" dirty="0"/>
              <a:t>, </a:t>
            </a:r>
            <a:r>
              <a:rPr lang="tr-TR" dirty="0" err="1"/>
              <a:t>dissolved</a:t>
            </a:r>
            <a:r>
              <a:rPr lang="tr-TR" dirty="0"/>
              <a:t> </a:t>
            </a:r>
            <a:r>
              <a:rPr lang="tr-TR" dirty="0" err="1"/>
              <a:t>oxygen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H₂S, PAR, </a:t>
            </a:r>
            <a:r>
              <a:rPr lang="tr-TR" dirty="0" err="1"/>
              <a:t>nutrient</a:t>
            </a:r>
            <a:r>
              <a:rPr lang="tr-TR" dirty="0"/>
              <a:t> </a:t>
            </a:r>
            <a:r>
              <a:rPr lang="tr-TR" dirty="0" err="1"/>
              <a:t>levels</a:t>
            </a:r>
            <a:r>
              <a:rPr lang="tr-TR" dirty="0"/>
              <a:t> (N, 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Depth, </a:t>
            </a:r>
            <a:r>
              <a:rPr lang="tr-TR" dirty="0" err="1"/>
              <a:t>current</a:t>
            </a:r>
            <a:r>
              <a:rPr lang="tr-TR" dirty="0"/>
              <a:t> </a:t>
            </a:r>
            <a:r>
              <a:rPr lang="tr-TR" dirty="0" err="1"/>
              <a:t>velocity</a:t>
            </a:r>
            <a:r>
              <a:rPr lang="tr-TR" dirty="0"/>
              <a:t>, </a:t>
            </a:r>
            <a:r>
              <a:rPr lang="tr-TR" dirty="0" err="1"/>
              <a:t>chlorophyll</a:t>
            </a:r>
            <a:r>
              <a:rPr lang="tr-TR" dirty="0"/>
              <a:t>-a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None/>
            </a:pPr>
            <a:r>
              <a:rPr lang="tr-TR" b="1" dirty="0"/>
              <a:t> Model </a:t>
            </a:r>
            <a:r>
              <a:rPr lang="tr-TR" b="1" dirty="0" err="1"/>
              <a:t>Type</a:t>
            </a:r>
            <a:r>
              <a:rPr lang="tr-TR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 err="1"/>
              <a:t>Random</a:t>
            </a:r>
            <a:r>
              <a:rPr lang="tr-TR" b="1" dirty="0"/>
              <a:t> </a:t>
            </a:r>
            <a:r>
              <a:rPr lang="tr-TR" b="1" dirty="0" err="1"/>
              <a:t>Forest</a:t>
            </a:r>
            <a:r>
              <a:rPr lang="tr-TR" b="1" dirty="0"/>
              <a:t> </a:t>
            </a:r>
            <a:r>
              <a:rPr lang="tr-TR" b="1" dirty="0" err="1"/>
              <a:t>Regressor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 err="1"/>
              <a:t>XGBoost</a:t>
            </a:r>
            <a:r>
              <a:rPr lang="tr-TR" b="1" dirty="0"/>
              <a:t> </a:t>
            </a:r>
            <a:r>
              <a:rPr lang="tr-TR" b="1" dirty="0" err="1"/>
              <a:t>or</a:t>
            </a:r>
            <a:r>
              <a:rPr lang="tr-TR" b="1" dirty="0"/>
              <a:t> </a:t>
            </a:r>
            <a:r>
              <a:rPr lang="tr-TR" b="1" dirty="0" err="1"/>
              <a:t>LightGBM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 err="1"/>
              <a:t>Multilayer</a:t>
            </a:r>
            <a:r>
              <a:rPr lang="tr-TR" b="1" dirty="0"/>
              <a:t> </a:t>
            </a:r>
            <a:r>
              <a:rPr lang="tr-TR" b="1" dirty="0" err="1"/>
              <a:t>Perceptron</a:t>
            </a:r>
            <a:r>
              <a:rPr lang="tr-TR" b="1" dirty="0"/>
              <a:t> (MLP)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29645E7-FC1E-9E03-28E8-05A6A1FF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A175C6-F64B-3859-27FB-6E31B36ED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Black Sea </a:t>
            </a: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endParaRPr lang="tr-TR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semi-enclosed, </a:t>
            </a:r>
            <a:endParaRPr lang="tr-TR" sz="22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inland sea</a:t>
            </a: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bordered by six countries </a:t>
            </a:r>
            <a:endParaRPr lang="tr-TR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(Bulgaria, Romania, Ukraine, Russia, Georgia, and Turkey)</a:t>
            </a:r>
            <a:r>
              <a:rPr lang="tr-TR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 to the Mediterranean via the Bosphorus Strait. </a:t>
            </a:r>
            <a:endParaRPr lang="tr-TR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2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hydrography</a:t>
            </a: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a </a:t>
            </a:r>
            <a:r>
              <a:rPr lang="en-US" sz="2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halocline</a:t>
            </a: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en-US" sz="2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anoxic deep layer</a:t>
            </a:r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below ~150–200 meters, </a:t>
            </a:r>
            <a:endParaRPr lang="tr-TR" sz="2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creates a distinctive microbial environment and challenges for biodiversity conservation.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CEA08A9-65E0-13BA-C8B0-6FFA249D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3B5BCB-8C54-04B9-A4EB-D0FF566D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79" y="320674"/>
            <a:ext cx="7886700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1. Introduction to the Black Sea Ecosystem</a:t>
            </a:r>
          </a:p>
        </p:txBody>
      </p:sp>
    </p:spTree>
    <p:extLst>
      <p:ext uri="{BB962C8B-B14F-4D97-AF65-F5344CB8AC3E}">
        <p14:creationId xmlns:p14="http://schemas.microsoft.com/office/powerpoint/2010/main" val="1288130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4E42A6-398A-AD81-793E-E6015BAE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45755"/>
            <a:ext cx="7886700" cy="43513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sz="2300" b="1" dirty="0"/>
              <a:t>2) </a:t>
            </a:r>
            <a:r>
              <a:rPr lang="tr-TR" sz="2300" b="1" dirty="0" err="1"/>
              <a:t>Early</a:t>
            </a:r>
            <a:r>
              <a:rPr lang="tr-TR" sz="2300" b="1" dirty="0"/>
              <a:t> </a:t>
            </a:r>
            <a:r>
              <a:rPr lang="tr-TR" sz="2300" b="1" dirty="0" err="1"/>
              <a:t>Warning</a:t>
            </a:r>
            <a:r>
              <a:rPr lang="tr-TR" sz="2300" b="1" dirty="0"/>
              <a:t> </a:t>
            </a:r>
            <a:r>
              <a:rPr lang="tr-TR" sz="2300" b="1" dirty="0" err="1"/>
              <a:t>Models</a:t>
            </a:r>
            <a:r>
              <a:rPr lang="tr-TR" sz="2300" b="1" dirty="0"/>
              <a:t> </a:t>
            </a:r>
            <a:r>
              <a:rPr lang="tr-TR" sz="2300" b="1" dirty="0" err="1"/>
              <a:t>for</a:t>
            </a:r>
            <a:r>
              <a:rPr lang="tr-TR" sz="2300" b="1" dirty="0"/>
              <a:t> </a:t>
            </a:r>
            <a:r>
              <a:rPr lang="tr-TR" sz="2300" b="1" dirty="0" err="1"/>
              <a:t>Harmful</a:t>
            </a:r>
            <a:r>
              <a:rPr lang="tr-TR" sz="2300" b="1" dirty="0"/>
              <a:t> </a:t>
            </a:r>
            <a:r>
              <a:rPr lang="tr-TR" sz="2300" b="1" dirty="0" err="1"/>
              <a:t>Algal</a:t>
            </a:r>
            <a:r>
              <a:rPr lang="tr-TR" sz="2300" b="1" dirty="0"/>
              <a:t> </a:t>
            </a:r>
            <a:r>
              <a:rPr lang="tr-TR" sz="2300" b="1" dirty="0" err="1"/>
              <a:t>Blooms</a:t>
            </a:r>
            <a:r>
              <a:rPr lang="tr-TR" sz="2300" b="1" dirty="0"/>
              <a:t> (</a:t>
            </a:r>
            <a:r>
              <a:rPr lang="tr-TR" sz="2300" b="1" dirty="0" err="1"/>
              <a:t>HABs</a:t>
            </a:r>
            <a:r>
              <a:rPr lang="tr-TR" sz="2300" b="1" dirty="0"/>
              <a:t>)</a:t>
            </a:r>
          </a:p>
          <a:p>
            <a:pPr>
              <a:buNone/>
            </a:pPr>
            <a:endParaRPr lang="tr-TR" b="1" dirty="0"/>
          </a:p>
          <a:p>
            <a:pPr>
              <a:buNone/>
            </a:pPr>
            <a:r>
              <a:rPr lang="tr-TR" b="1" dirty="0" err="1"/>
              <a:t>Purpose</a:t>
            </a:r>
            <a:r>
              <a:rPr lang="tr-TR" b="1" dirty="0"/>
              <a:t>:</a:t>
            </a:r>
          </a:p>
          <a:p>
            <a:pPr>
              <a:buNone/>
            </a:pPr>
            <a:r>
              <a:rPr lang="tr-TR" dirty="0" err="1"/>
              <a:t>Forecast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occurrence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intensity</a:t>
            </a:r>
            <a:r>
              <a:rPr lang="tr-TR" dirty="0"/>
              <a:t> of </a:t>
            </a:r>
            <a:r>
              <a:rPr lang="tr-TR" dirty="0" err="1"/>
              <a:t>HABs</a:t>
            </a:r>
            <a:r>
              <a:rPr lang="tr-TR" dirty="0"/>
              <a:t> (</a:t>
            </a:r>
            <a:r>
              <a:rPr lang="tr-TR" dirty="0" err="1"/>
              <a:t>cyanobacteria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dinoflagellates</a:t>
            </a:r>
            <a:r>
              <a:rPr lang="tr-TR" dirty="0"/>
              <a:t>).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b="1" dirty="0" err="1"/>
              <a:t>Inputs</a:t>
            </a:r>
            <a:r>
              <a:rPr lang="tr-TR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Historical</a:t>
            </a:r>
            <a:r>
              <a:rPr lang="tr-TR" dirty="0"/>
              <a:t> HAB data, SST, </a:t>
            </a:r>
            <a:r>
              <a:rPr lang="tr-TR" dirty="0" err="1"/>
              <a:t>turbidity</a:t>
            </a:r>
            <a:r>
              <a:rPr lang="tr-TR" dirty="0"/>
              <a:t>, </a:t>
            </a:r>
            <a:r>
              <a:rPr lang="tr-TR" dirty="0" err="1"/>
              <a:t>nutrients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Satellite</a:t>
            </a:r>
            <a:r>
              <a:rPr lang="tr-TR" dirty="0"/>
              <a:t> </a:t>
            </a:r>
            <a:r>
              <a:rPr lang="tr-TR" dirty="0" err="1"/>
              <a:t>imagery</a:t>
            </a:r>
            <a:r>
              <a:rPr lang="tr-TR" dirty="0"/>
              <a:t> (Sentinel-3, MODIS)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eDNA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microbial</a:t>
            </a:r>
            <a:r>
              <a:rPr lang="tr-TR" dirty="0"/>
              <a:t> </a:t>
            </a:r>
            <a:r>
              <a:rPr lang="tr-TR" dirty="0" err="1"/>
              <a:t>sampling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None/>
            </a:pPr>
            <a:r>
              <a:rPr lang="tr-TR" b="1" dirty="0"/>
              <a:t>Model </a:t>
            </a:r>
            <a:r>
              <a:rPr lang="tr-TR" b="1" dirty="0" err="1"/>
              <a:t>Type</a:t>
            </a:r>
            <a:r>
              <a:rPr lang="tr-TR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LSTM (</a:t>
            </a:r>
            <a:r>
              <a:rPr lang="tr-TR" b="1" dirty="0" err="1"/>
              <a:t>Long</a:t>
            </a:r>
            <a:r>
              <a:rPr lang="tr-TR" b="1" dirty="0"/>
              <a:t> </a:t>
            </a:r>
            <a:r>
              <a:rPr lang="tr-TR" b="1" dirty="0" err="1"/>
              <a:t>Short-Term</a:t>
            </a:r>
            <a:r>
              <a:rPr lang="tr-TR" b="1" dirty="0"/>
              <a:t> Memory </a:t>
            </a:r>
            <a:r>
              <a:rPr lang="tr-TR" b="1" dirty="0" err="1"/>
              <a:t>networks</a:t>
            </a:r>
            <a:r>
              <a:rPr lang="tr-TR" b="1" dirty="0"/>
              <a:t>)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time-</a:t>
            </a:r>
            <a:r>
              <a:rPr lang="tr-TR" dirty="0" err="1"/>
              <a:t>series</a:t>
            </a:r>
            <a:r>
              <a:rPr lang="tr-TR" dirty="0"/>
              <a:t> </a:t>
            </a:r>
            <a:r>
              <a:rPr lang="tr-TR" dirty="0" err="1"/>
              <a:t>prediction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 err="1"/>
              <a:t>Convolutional</a:t>
            </a:r>
            <a:r>
              <a:rPr lang="tr-TR" b="1" dirty="0"/>
              <a:t> </a:t>
            </a:r>
            <a:r>
              <a:rPr lang="tr-TR" b="1" dirty="0" err="1"/>
              <a:t>Neural</a:t>
            </a:r>
            <a:r>
              <a:rPr lang="tr-TR" b="1" dirty="0"/>
              <a:t> Networks (</a:t>
            </a:r>
            <a:r>
              <a:rPr lang="tr-TR" b="1" dirty="0" err="1"/>
              <a:t>CNNs</a:t>
            </a:r>
            <a:r>
              <a:rPr lang="tr-TR" b="1" dirty="0"/>
              <a:t>)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image-based</a:t>
            </a:r>
            <a:r>
              <a:rPr lang="tr-TR" dirty="0"/>
              <a:t> </a:t>
            </a:r>
            <a:r>
              <a:rPr lang="tr-TR" dirty="0" err="1"/>
              <a:t>bloom</a:t>
            </a:r>
            <a:r>
              <a:rPr lang="tr-TR" dirty="0"/>
              <a:t> </a:t>
            </a:r>
            <a:r>
              <a:rPr lang="tr-TR" dirty="0" err="1"/>
              <a:t>detection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 err="1"/>
              <a:t>Autoencoders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anomaly</a:t>
            </a:r>
            <a:r>
              <a:rPr lang="tr-TR" dirty="0"/>
              <a:t> </a:t>
            </a:r>
            <a:r>
              <a:rPr lang="tr-TR" dirty="0" err="1"/>
              <a:t>detection</a:t>
            </a:r>
            <a:r>
              <a:rPr lang="tr-TR" dirty="0"/>
              <a:t> in sensor data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BB31E5E-5355-7407-733C-2529CB814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17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684386-D710-3FA6-CF17-0F556EC19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57264"/>
            <a:ext cx="7886700" cy="53912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r-TR" b="1" dirty="0"/>
              <a:t>3) </a:t>
            </a:r>
            <a:r>
              <a:rPr lang="tr-TR" b="1" dirty="0" err="1"/>
              <a:t>Spatial</a:t>
            </a:r>
            <a:r>
              <a:rPr lang="tr-TR" b="1" dirty="0"/>
              <a:t> Risk </a:t>
            </a:r>
            <a:r>
              <a:rPr lang="tr-TR" b="1" dirty="0" err="1"/>
              <a:t>Mapping</a:t>
            </a:r>
            <a:r>
              <a:rPr lang="tr-TR" b="1" dirty="0"/>
              <a:t> Using AI + GIS</a:t>
            </a:r>
          </a:p>
          <a:p>
            <a:pPr>
              <a:buNone/>
            </a:pPr>
            <a:endParaRPr lang="tr-TR" b="1" dirty="0"/>
          </a:p>
          <a:p>
            <a:pPr>
              <a:buNone/>
            </a:pPr>
            <a:r>
              <a:rPr lang="tr-TR" b="1" dirty="0" err="1"/>
              <a:t>Purpose</a:t>
            </a:r>
            <a:r>
              <a:rPr lang="tr-TR" b="1" dirty="0"/>
              <a:t>:</a:t>
            </a:r>
          </a:p>
          <a:p>
            <a:pPr>
              <a:buNone/>
            </a:pPr>
            <a:r>
              <a:rPr lang="tr-TR" dirty="0" err="1"/>
              <a:t>Identify</a:t>
            </a:r>
            <a:r>
              <a:rPr lang="tr-TR" dirty="0"/>
              <a:t> </a:t>
            </a:r>
            <a:r>
              <a:rPr lang="tr-TR" dirty="0" err="1"/>
              <a:t>biodiversity</a:t>
            </a:r>
            <a:r>
              <a:rPr lang="tr-TR" dirty="0"/>
              <a:t> </a:t>
            </a:r>
            <a:r>
              <a:rPr lang="tr-TR" dirty="0" err="1"/>
              <a:t>threat</a:t>
            </a:r>
            <a:r>
              <a:rPr lang="tr-TR" dirty="0"/>
              <a:t> </a:t>
            </a:r>
            <a:r>
              <a:rPr lang="tr-TR" dirty="0" err="1"/>
              <a:t>zones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</a:t>
            </a:r>
            <a:r>
              <a:rPr lang="tr-TR" dirty="0" err="1"/>
              <a:t>layered</a:t>
            </a:r>
            <a:r>
              <a:rPr lang="tr-TR" dirty="0"/>
              <a:t> </a:t>
            </a:r>
            <a:r>
              <a:rPr lang="tr-TR" dirty="0" err="1"/>
              <a:t>environmental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microbial</a:t>
            </a:r>
            <a:r>
              <a:rPr lang="tr-TR" dirty="0"/>
              <a:t> data.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b="1" dirty="0"/>
              <a:t> </a:t>
            </a:r>
            <a:r>
              <a:rPr lang="tr-TR" b="1" dirty="0" err="1"/>
              <a:t>Inputs</a:t>
            </a:r>
            <a:r>
              <a:rPr lang="tr-TR" b="1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 err="1"/>
              <a:t>Geospatial</a:t>
            </a:r>
            <a:r>
              <a:rPr lang="tr-TR" dirty="0"/>
              <a:t> </a:t>
            </a:r>
            <a:r>
              <a:rPr lang="tr-TR" dirty="0" err="1"/>
              <a:t>layers</a:t>
            </a:r>
            <a:r>
              <a:rPr lang="tr-TR" dirty="0"/>
              <a:t>: </a:t>
            </a:r>
            <a:r>
              <a:rPr lang="tr-TR" dirty="0" err="1"/>
              <a:t>land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, </a:t>
            </a:r>
            <a:r>
              <a:rPr lang="tr-TR" dirty="0" err="1"/>
              <a:t>river</a:t>
            </a:r>
            <a:r>
              <a:rPr lang="tr-TR" dirty="0"/>
              <a:t> </a:t>
            </a:r>
            <a:r>
              <a:rPr lang="tr-TR" dirty="0" err="1"/>
              <a:t>input</a:t>
            </a:r>
            <a:r>
              <a:rPr lang="tr-TR" dirty="0"/>
              <a:t>, </a:t>
            </a:r>
            <a:r>
              <a:rPr lang="tr-TR" dirty="0" err="1"/>
              <a:t>point</a:t>
            </a:r>
            <a:r>
              <a:rPr lang="tr-TR" dirty="0"/>
              <a:t> </a:t>
            </a:r>
            <a:r>
              <a:rPr lang="tr-TR" dirty="0" err="1"/>
              <a:t>pollution</a:t>
            </a:r>
            <a:r>
              <a:rPr lang="tr-TR" dirty="0"/>
              <a:t> </a:t>
            </a:r>
            <a:r>
              <a:rPr lang="tr-TR" dirty="0" err="1"/>
              <a:t>sources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Microbial</a:t>
            </a:r>
            <a:r>
              <a:rPr lang="tr-TR" dirty="0"/>
              <a:t> </a:t>
            </a:r>
            <a:r>
              <a:rPr lang="tr-TR" dirty="0" err="1"/>
              <a:t>richness</a:t>
            </a:r>
            <a:r>
              <a:rPr lang="tr-TR" dirty="0"/>
              <a:t> </a:t>
            </a:r>
            <a:r>
              <a:rPr lang="tr-TR" dirty="0" err="1"/>
              <a:t>indices</a:t>
            </a:r>
            <a:r>
              <a:rPr lang="tr-TR" dirty="0"/>
              <a:t> (</a:t>
            </a:r>
            <a:r>
              <a:rPr lang="tr-TR" dirty="0" err="1"/>
              <a:t>e.g</a:t>
            </a:r>
            <a:r>
              <a:rPr lang="tr-TR" dirty="0"/>
              <a:t>., Shannon </a:t>
            </a:r>
            <a:r>
              <a:rPr lang="tr-TR" dirty="0" err="1"/>
              <a:t>diversity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eDNA</a:t>
            </a:r>
            <a:r>
              <a:rPr lang="tr-TR" dirty="0"/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 err="1"/>
              <a:t>Distance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industrial</a:t>
            </a:r>
            <a:r>
              <a:rPr lang="tr-TR" dirty="0"/>
              <a:t> </a:t>
            </a:r>
            <a:r>
              <a:rPr lang="tr-TR" dirty="0" err="1"/>
              <a:t>facilities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ports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None/>
            </a:pPr>
            <a:r>
              <a:rPr lang="tr-TR" b="1" dirty="0"/>
              <a:t>Model </a:t>
            </a:r>
            <a:r>
              <a:rPr lang="tr-TR" b="1" dirty="0" err="1"/>
              <a:t>Type</a:t>
            </a:r>
            <a:r>
              <a:rPr lang="tr-TR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 err="1"/>
              <a:t>Geospatial</a:t>
            </a:r>
            <a:r>
              <a:rPr lang="tr-TR" b="1" dirty="0"/>
              <a:t> </a:t>
            </a:r>
            <a:r>
              <a:rPr lang="tr-TR" b="1" dirty="0" err="1"/>
              <a:t>clustering</a:t>
            </a:r>
            <a:r>
              <a:rPr lang="tr-TR" b="1" dirty="0"/>
              <a:t> (DBSCAN, K-</a:t>
            </a:r>
            <a:r>
              <a:rPr lang="tr-TR" b="1" dirty="0" err="1"/>
              <a:t>means</a:t>
            </a:r>
            <a:r>
              <a:rPr lang="tr-TR" b="1" dirty="0"/>
              <a:t>)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 err="1"/>
              <a:t>Decision</a:t>
            </a:r>
            <a:r>
              <a:rPr lang="tr-TR" b="1" dirty="0"/>
              <a:t> </a:t>
            </a:r>
            <a:r>
              <a:rPr lang="tr-TR" b="1" dirty="0" err="1"/>
              <a:t>tree-based</a:t>
            </a:r>
            <a:r>
              <a:rPr lang="tr-TR" b="1" dirty="0"/>
              <a:t> </a:t>
            </a:r>
            <a:r>
              <a:rPr lang="tr-TR" b="1" dirty="0" err="1"/>
              <a:t>spatial</a:t>
            </a:r>
            <a:r>
              <a:rPr lang="tr-TR" b="1" dirty="0"/>
              <a:t> </a:t>
            </a:r>
            <a:r>
              <a:rPr lang="tr-TR" b="1" dirty="0" err="1"/>
              <a:t>classifiers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 err="1"/>
              <a:t>Graph</a:t>
            </a:r>
            <a:r>
              <a:rPr lang="tr-TR" b="1" dirty="0"/>
              <a:t> </a:t>
            </a:r>
            <a:r>
              <a:rPr lang="tr-TR" b="1" dirty="0" err="1"/>
              <a:t>neural</a:t>
            </a:r>
            <a:r>
              <a:rPr lang="tr-TR" b="1" dirty="0"/>
              <a:t> </a:t>
            </a:r>
            <a:r>
              <a:rPr lang="tr-TR" b="1" dirty="0" err="1"/>
              <a:t>networks</a:t>
            </a:r>
            <a:r>
              <a:rPr lang="tr-TR" b="1" dirty="0"/>
              <a:t> (</a:t>
            </a:r>
            <a:r>
              <a:rPr lang="tr-TR" b="1" dirty="0" err="1"/>
              <a:t>GNNs</a:t>
            </a:r>
            <a:r>
              <a:rPr lang="tr-TR" b="1" dirty="0"/>
              <a:t>)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modeling</a:t>
            </a:r>
            <a:r>
              <a:rPr lang="tr-TR" dirty="0"/>
              <a:t> </a:t>
            </a:r>
            <a:r>
              <a:rPr lang="tr-TR" dirty="0" err="1"/>
              <a:t>connectivity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sites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8382B4F-1884-FB69-CD80-9166FF45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56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9A0EFD-8BF8-3F33-5C4F-3D6D3F44F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7365"/>
            <a:ext cx="7886700" cy="521898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b="1" dirty="0"/>
              <a:t>4) </a:t>
            </a:r>
            <a:r>
              <a:rPr lang="tr-TR" b="1" dirty="0" err="1"/>
              <a:t>Microbial</a:t>
            </a:r>
            <a:r>
              <a:rPr lang="tr-TR" b="1" dirty="0"/>
              <a:t> </a:t>
            </a:r>
            <a:r>
              <a:rPr lang="tr-TR" b="1" dirty="0" err="1"/>
              <a:t>Indicator</a:t>
            </a:r>
            <a:r>
              <a:rPr lang="tr-TR" b="1" dirty="0"/>
              <a:t> </a:t>
            </a:r>
            <a:r>
              <a:rPr lang="tr-TR" b="1" dirty="0" err="1"/>
              <a:t>Forecast</a:t>
            </a:r>
            <a:r>
              <a:rPr lang="tr-TR" b="1" dirty="0"/>
              <a:t> </a:t>
            </a:r>
            <a:r>
              <a:rPr lang="tr-TR" b="1" dirty="0" err="1"/>
              <a:t>Models</a:t>
            </a:r>
            <a:endParaRPr lang="tr-TR" b="1" dirty="0"/>
          </a:p>
          <a:p>
            <a:pPr>
              <a:buNone/>
            </a:pPr>
            <a:endParaRPr lang="tr-TR" b="1" dirty="0"/>
          </a:p>
          <a:p>
            <a:pPr>
              <a:buNone/>
            </a:pPr>
            <a:r>
              <a:rPr lang="tr-TR" b="1" dirty="0" err="1"/>
              <a:t>Purpose</a:t>
            </a:r>
            <a:r>
              <a:rPr lang="tr-TR" b="1" dirty="0"/>
              <a:t>:</a:t>
            </a:r>
          </a:p>
          <a:p>
            <a:pPr>
              <a:buNone/>
            </a:pPr>
            <a:r>
              <a:rPr lang="tr-TR" dirty="0" err="1"/>
              <a:t>Predict</a:t>
            </a:r>
            <a:r>
              <a:rPr lang="tr-TR" dirty="0"/>
              <a:t> </a:t>
            </a:r>
            <a:r>
              <a:rPr lang="tr-TR" dirty="0" err="1"/>
              <a:t>levels</a:t>
            </a:r>
            <a:r>
              <a:rPr lang="tr-TR" dirty="0"/>
              <a:t> of </a:t>
            </a:r>
            <a:r>
              <a:rPr lang="tr-TR" dirty="0" err="1"/>
              <a:t>microbial</a:t>
            </a:r>
            <a:r>
              <a:rPr lang="tr-TR" dirty="0"/>
              <a:t> </a:t>
            </a:r>
            <a:r>
              <a:rPr lang="tr-TR" dirty="0" err="1"/>
              <a:t>indicators</a:t>
            </a:r>
            <a:r>
              <a:rPr lang="tr-TR" dirty="0"/>
              <a:t> (</a:t>
            </a:r>
            <a:r>
              <a:rPr lang="tr-TR" dirty="0" err="1"/>
              <a:t>e.g</a:t>
            </a:r>
            <a:r>
              <a:rPr lang="tr-TR" dirty="0"/>
              <a:t>., </a:t>
            </a:r>
            <a:r>
              <a:rPr lang="tr-TR" dirty="0" err="1"/>
              <a:t>fecal</a:t>
            </a:r>
            <a:r>
              <a:rPr lang="tr-TR" dirty="0"/>
              <a:t> </a:t>
            </a:r>
            <a:r>
              <a:rPr lang="tr-TR" dirty="0" err="1"/>
              <a:t>coliforms</a:t>
            </a:r>
            <a:r>
              <a:rPr lang="tr-TR" dirty="0"/>
              <a:t>, </a:t>
            </a:r>
            <a:r>
              <a:rPr lang="tr-TR" i="1" dirty="0" err="1"/>
              <a:t>Vibrio</a:t>
            </a:r>
            <a:r>
              <a:rPr lang="tr-TR" dirty="0"/>
              <a:t>, </a:t>
            </a:r>
            <a:r>
              <a:rPr lang="tr-TR" i="1" dirty="0" err="1"/>
              <a:t>Enterococcus</a:t>
            </a:r>
            <a:r>
              <a:rPr lang="tr-TR" dirty="0"/>
              <a:t>)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 </a:t>
            </a:r>
            <a:r>
              <a:rPr lang="tr-TR" dirty="0" err="1"/>
              <a:t>quality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safety</a:t>
            </a:r>
            <a:r>
              <a:rPr lang="tr-TR" dirty="0"/>
              <a:t>.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b="1" dirty="0" err="1"/>
              <a:t>Inputs</a:t>
            </a:r>
            <a:r>
              <a:rPr lang="tr-TR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Rainfall</a:t>
            </a:r>
            <a:r>
              <a:rPr lang="tr-TR" dirty="0"/>
              <a:t>, </a:t>
            </a:r>
            <a:r>
              <a:rPr lang="tr-TR" dirty="0" err="1"/>
              <a:t>river</a:t>
            </a:r>
            <a:r>
              <a:rPr lang="tr-TR" dirty="0"/>
              <a:t> </a:t>
            </a:r>
            <a:r>
              <a:rPr lang="tr-TR" dirty="0" err="1"/>
              <a:t>discharge</a:t>
            </a:r>
            <a:r>
              <a:rPr lang="tr-TR" dirty="0"/>
              <a:t>, </a:t>
            </a:r>
            <a:r>
              <a:rPr lang="tr-TR" dirty="0" err="1"/>
              <a:t>temperature</a:t>
            </a:r>
            <a:r>
              <a:rPr lang="tr-TR" dirty="0"/>
              <a:t>, </a:t>
            </a:r>
            <a:r>
              <a:rPr lang="tr-TR" dirty="0" err="1"/>
              <a:t>salinity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GIS-</a:t>
            </a:r>
            <a:r>
              <a:rPr lang="tr-TR" dirty="0" err="1"/>
              <a:t>based</a:t>
            </a:r>
            <a:r>
              <a:rPr lang="tr-TR" dirty="0"/>
              <a:t> </a:t>
            </a:r>
            <a:r>
              <a:rPr lang="tr-TR" dirty="0" err="1"/>
              <a:t>land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pollution</a:t>
            </a:r>
            <a:r>
              <a:rPr lang="tr-TR" dirty="0"/>
              <a:t> </a:t>
            </a:r>
            <a:r>
              <a:rPr lang="tr-TR" dirty="0" err="1"/>
              <a:t>layers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In-situ</a:t>
            </a:r>
            <a:r>
              <a:rPr lang="tr-TR" dirty="0"/>
              <a:t> </a:t>
            </a:r>
            <a:r>
              <a:rPr lang="tr-TR" dirty="0" err="1"/>
              <a:t>microbial</a:t>
            </a:r>
            <a:r>
              <a:rPr lang="tr-TR" dirty="0"/>
              <a:t> </a:t>
            </a:r>
            <a:r>
              <a:rPr lang="tr-TR" dirty="0" err="1"/>
              <a:t>counts</a:t>
            </a:r>
            <a:r>
              <a:rPr lang="tr-TR" dirty="0"/>
              <a:t> (</a:t>
            </a:r>
            <a:r>
              <a:rPr lang="tr-TR" dirty="0" err="1"/>
              <a:t>e.g</a:t>
            </a:r>
            <a:r>
              <a:rPr lang="tr-TR" dirty="0"/>
              <a:t>., </a:t>
            </a:r>
            <a:r>
              <a:rPr lang="tr-TR" dirty="0" err="1"/>
              <a:t>qPCR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culture-based</a:t>
            </a:r>
            <a:r>
              <a:rPr lang="tr-TR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None/>
            </a:pPr>
            <a:r>
              <a:rPr lang="tr-TR" b="1" dirty="0"/>
              <a:t> Model </a:t>
            </a:r>
            <a:r>
              <a:rPr lang="tr-TR" b="1" dirty="0" err="1"/>
              <a:t>Type</a:t>
            </a:r>
            <a:r>
              <a:rPr lang="tr-TR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 err="1"/>
              <a:t>Support</a:t>
            </a:r>
            <a:r>
              <a:rPr lang="tr-TR" b="1" dirty="0"/>
              <a:t> </a:t>
            </a:r>
            <a:r>
              <a:rPr lang="tr-TR" b="1" dirty="0" err="1"/>
              <a:t>Vector</a:t>
            </a:r>
            <a:r>
              <a:rPr lang="tr-TR" b="1" dirty="0"/>
              <a:t> </a:t>
            </a:r>
            <a:r>
              <a:rPr lang="tr-TR" b="1" dirty="0" err="1"/>
              <a:t>Machines</a:t>
            </a:r>
            <a:r>
              <a:rPr lang="tr-TR" b="1" dirty="0"/>
              <a:t> (SVM)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 err="1"/>
              <a:t>Naive</a:t>
            </a:r>
            <a:r>
              <a:rPr lang="tr-TR" b="1" dirty="0"/>
              <a:t> </a:t>
            </a:r>
            <a:r>
              <a:rPr lang="tr-TR" b="1" dirty="0" err="1"/>
              <a:t>Bayes</a:t>
            </a:r>
            <a:r>
              <a:rPr lang="tr-TR" b="1" dirty="0"/>
              <a:t> </a:t>
            </a:r>
            <a:r>
              <a:rPr lang="tr-TR" b="1" dirty="0" err="1"/>
              <a:t>Classifier</a:t>
            </a:r>
            <a:r>
              <a:rPr lang="tr-TR" dirty="0"/>
              <a:t> (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contamination</a:t>
            </a:r>
            <a:r>
              <a:rPr lang="tr-TR" dirty="0"/>
              <a:t> </a:t>
            </a:r>
            <a:r>
              <a:rPr lang="tr-TR" dirty="0" err="1"/>
              <a:t>classes</a:t>
            </a:r>
            <a:r>
              <a:rPr lang="tr-TR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 err="1"/>
              <a:t>Bayesian</a:t>
            </a:r>
            <a:r>
              <a:rPr lang="tr-TR" b="1" dirty="0"/>
              <a:t> Networks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uncertainty-aware</a:t>
            </a:r>
            <a:r>
              <a:rPr lang="tr-TR" dirty="0"/>
              <a:t> </a:t>
            </a:r>
            <a:r>
              <a:rPr lang="tr-TR" dirty="0" err="1"/>
              <a:t>predictions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3CA136B-8D16-9811-7D22-69982578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76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4CFBB8-02C5-4222-4C6D-742443A4B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57263"/>
            <a:ext cx="7886700" cy="511594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b="1" dirty="0"/>
              <a:t>5) AI-Powered </a:t>
            </a:r>
            <a:r>
              <a:rPr lang="tr-TR" b="1" dirty="0" err="1"/>
              <a:t>Microbial</a:t>
            </a:r>
            <a:r>
              <a:rPr lang="tr-TR" b="1" dirty="0"/>
              <a:t> </a:t>
            </a:r>
            <a:r>
              <a:rPr lang="tr-TR" b="1" dirty="0" err="1"/>
              <a:t>Simulation</a:t>
            </a:r>
            <a:r>
              <a:rPr lang="tr-TR" b="1" dirty="0"/>
              <a:t> Tools</a:t>
            </a:r>
          </a:p>
          <a:p>
            <a:pPr>
              <a:buNone/>
            </a:pPr>
            <a:endParaRPr lang="tr-TR" b="1" dirty="0"/>
          </a:p>
          <a:p>
            <a:pPr>
              <a:buNone/>
            </a:pPr>
            <a:r>
              <a:rPr lang="tr-TR" b="1" dirty="0" err="1"/>
              <a:t>Purpose</a:t>
            </a:r>
            <a:r>
              <a:rPr lang="tr-TR" b="1" dirty="0"/>
              <a:t>:</a:t>
            </a:r>
          </a:p>
          <a:p>
            <a:pPr>
              <a:buNone/>
            </a:pPr>
            <a:r>
              <a:rPr lang="tr-TR" dirty="0" err="1"/>
              <a:t>Simulate</a:t>
            </a:r>
            <a:r>
              <a:rPr lang="tr-TR" dirty="0"/>
              <a:t> </a:t>
            </a:r>
            <a:r>
              <a:rPr lang="tr-TR" dirty="0" err="1"/>
              <a:t>microbial</a:t>
            </a:r>
            <a:r>
              <a:rPr lang="tr-TR" dirty="0"/>
              <a:t> </a:t>
            </a:r>
            <a:r>
              <a:rPr lang="tr-TR" dirty="0" err="1"/>
              <a:t>community</a:t>
            </a:r>
            <a:r>
              <a:rPr lang="tr-TR" dirty="0"/>
              <a:t> </a:t>
            </a:r>
            <a:r>
              <a:rPr lang="tr-TR" dirty="0" err="1"/>
              <a:t>responses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pollution</a:t>
            </a:r>
            <a:r>
              <a:rPr lang="tr-TR" dirty="0"/>
              <a:t>, </a:t>
            </a:r>
            <a:r>
              <a:rPr lang="tr-TR" dirty="0" err="1"/>
              <a:t>temperature</a:t>
            </a:r>
            <a:r>
              <a:rPr lang="tr-TR" dirty="0"/>
              <a:t> </a:t>
            </a:r>
            <a:r>
              <a:rPr lang="tr-TR" dirty="0" err="1"/>
              <a:t>rise</a:t>
            </a:r>
            <a:r>
              <a:rPr lang="tr-TR" dirty="0"/>
              <a:t>,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salinity</a:t>
            </a:r>
            <a:r>
              <a:rPr lang="tr-TR" dirty="0"/>
              <a:t> </a:t>
            </a:r>
            <a:r>
              <a:rPr lang="tr-TR" dirty="0" err="1"/>
              <a:t>shifts</a:t>
            </a:r>
            <a:r>
              <a:rPr lang="tr-TR" dirty="0"/>
              <a:t>.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b="1" dirty="0"/>
              <a:t> </a:t>
            </a:r>
            <a:r>
              <a:rPr lang="tr-TR" b="1" dirty="0" err="1"/>
              <a:t>Inputs</a:t>
            </a:r>
            <a:r>
              <a:rPr lang="tr-TR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Long-term</a:t>
            </a:r>
            <a:r>
              <a:rPr lang="tr-TR" dirty="0"/>
              <a:t> </a:t>
            </a:r>
            <a:r>
              <a:rPr lang="tr-TR" dirty="0" err="1"/>
              <a:t>climate</a:t>
            </a:r>
            <a:r>
              <a:rPr lang="tr-TR" dirty="0"/>
              <a:t> data, </a:t>
            </a:r>
            <a:r>
              <a:rPr lang="tr-TR" dirty="0" err="1"/>
              <a:t>pollution</a:t>
            </a:r>
            <a:r>
              <a:rPr lang="tr-TR" dirty="0"/>
              <a:t> </a:t>
            </a:r>
            <a:r>
              <a:rPr lang="tr-TR" dirty="0" err="1"/>
              <a:t>records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Nutrient</a:t>
            </a:r>
            <a:r>
              <a:rPr lang="tr-TR" dirty="0"/>
              <a:t> </a:t>
            </a:r>
            <a:r>
              <a:rPr lang="tr-TR" dirty="0" err="1"/>
              <a:t>inflow</a:t>
            </a:r>
            <a:r>
              <a:rPr lang="tr-TR" dirty="0"/>
              <a:t> </a:t>
            </a:r>
            <a:r>
              <a:rPr lang="tr-TR" dirty="0" err="1"/>
              <a:t>projections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Hydrodynamic</a:t>
            </a:r>
            <a:r>
              <a:rPr lang="tr-TR" dirty="0"/>
              <a:t> </a:t>
            </a:r>
            <a:r>
              <a:rPr lang="tr-TR" dirty="0" err="1"/>
              <a:t>models</a:t>
            </a:r>
            <a:r>
              <a:rPr lang="tr-TR" dirty="0"/>
              <a:t> (</a:t>
            </a:r>
            <a:r>
              <a:rPr lang="tr-TR" dirty="0" err="1"/>
              <a:t>e.g</a:t>
            </a:r>
            <a:r>
              <a:rPr lang="tr-TR" dirty="0"/>
              <a:t>., ROMS)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None/>
            </a:pPr>
            <a:r>
              <a:rPr lang="tr-TR" b="1" dirty="0"/>
              <a:t>Model </a:t>
            </a:r>
            <a:r>
              <a:rPr lang="tr-TR" b="1" dirty="0" err="1"/>
              <a:t>Type</a:t>
            </a:r>
            <a:r>
              <a:rPr lang="tr-TR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Agent-</a:t>
            </a:r>
            <a:r>
              <a:rPr lang="tr-TR" b="1" dirty="0" err="1"/>
              <a:t>based</a:t>
            </a:r>
            <a:r>
              <a:rPr lang="tr-TR" b="1" dirty="0"/>
              <a:t> </a:t>
            </a:r>
            <a:r>
              <a:rPr lang="tr-TR" b="1" dirty="0" err="1"/>
              <a:t>modeling</a:t>
            </a:r>
            <a:r>
              <a:rPr lang="tr-TR" b="1" dirty="0"/>
              <a:t> + ML </a:t>
            </a:r>
            <a:r>
              <a:rPr lang="tr-TR" b="1" dirty="0" err="1"/>
              <a:t>optimization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 err="1"/>
              <a:t>Reinforcement</a:t>
            </a:r>
            <a:r>
              <a:rPr lang="tr-TR" b="1" dirty="0"/>
              <a:t> </a:t>
            </a:r>
            <a:r>
              <a:rPr lang="tr-TR" b="1" dirty="0" err="1"/>
              <a:t>learning</a:t>
            </a:r>
            <a:r>
              <a:rPr lang="tr-TR" b="1" dirty="0"/>
              <a:t> (RL)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adaptation</a:t>
            </a:r>
            <a:r>
              <a:rPr lang="tr-TR" dirty="0"/>
              <a:t> </a:t>
            </a:r>
            <a:r>
              <a:rPr lang="tr-TR" dirty="0" err="1"/>
              <a:t>modeling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4191C22-6C64-4466-EC7C-2FFCDCCD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81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İçerik Yer Tutucusu 5" descr="metin, ekran görüntüsü, yazı tipi, sayı, numara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EF7FD178-71F0-BFA2-1EA1-C5A520851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606077"/>
            <a:ext cx="8458200" cy="5645845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019D294-300B-EB59-004D-A1F7E4B5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1FF6DA9-008F-8B48-92A6-B652298478BF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34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56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DB66B6-CE06-D2EE-D238-263C883D28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wfrom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Integration </a:t>
            </a:r>
            <a:r>
              <a:rPr lang="tr-T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GIS: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741331-59AC-5440-FFD3-F68B62353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/>
              <a:t>All these models can output:</a:t>
            </a:r>
            <a:endParaRPr lang="tr-TR" b="1" u="sng" dirty="0"/>
          </a:p>
          <a:p>
            <a:pPr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GeoTIFFs</a:t>
            </a:r>
            <a:r>
              <a:rPr lang="en-US" b="1" dirty="0"/>
              <a:t> or raster layers</a:t>
            </a:r>
            <a:r>
              <a:rPr lang="en-US" dirty="0"/>
              <a:t> showing predicted microbial patterns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Shapefiles</a:t>
            </a:r>
            <a:r>
              <a:rPr lang="en-US" dirty="0"/>
              <a:t> with classification results or risk zones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Dashboards</a:t>
            </a:r>
            <a:r>
              <a:rPr lang="en-US" dirty="0"/>
              <a:t> for conservation managers 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(e.g., using Leaflet, Folium, or QGIS </a:t>
            </a:r>
            <a:r>
              <a:rPr lang="en-US" dirty="0" err="1"/>
              <a:t>plu</a:t>
            </a:r>
            <a:r>
              <a:rPr lang="tr-TR" dirty="0" err="1"/>
              <a:t>gins</a:t>
            </a:r>
            <a:r>
              <a:rPr lang="tr-TR" dirty="0"/>
              <a:t>)</a:t>
            </a:r>
            <a:endParaRPr lang="en-US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191C652-3A5C-6956-B50C-995B5103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78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6DDC02-7729-F75D-5B3B-29CDDF29E2E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tr-TR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tr-TR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463459-3A4B-64FA-9A82-167ED21B8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Visialization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data: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https://chatgpt.com/c/68194d50-42c8-8005-8658-9e315b71a73b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tr-TR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Bothelho</a:t>
            </a:r>
            <a:r>
              <a:rPr lang="tr-TR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A., Calad0, H., </a:t>
            </a:r>
            <a:r>
              <a:rPr lang="tr-TR" sz="18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Costa</a:t>
            </a:r>
            <a:r>
              <a:rPr lang="tr-TR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A. C. (2010) </a:t>
            </a:r>
            <a:r>
              <a:rPr lang="en-US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GIS-BASED MARINE BIODIVERSITY MAPPING FOR ASSESSMENT OF COASTAL AND MARINE PRIORITY AREAS FOR CONSERVATION</a:t>
            </a:r>
            <a:r>
              <a:rPr lang="tr-TR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January 2010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Conference: Geographic Technologies Applied to Marine Spatial Planning and </a:t>
            </a:r>
            <a:r>
              <a:rPr lang="en-US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Ontegrated</a:t>
            </a:r>
            <a:r>
              <a:rPr lang="en-US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Coastal Zone Management</a:t>
            </a:r>
            <a:endParaRPr lang="tr-TR" sz="1800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uan</a:t>
            </a:r>
            <a:r>
              <a:rPr lang="en-US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Zhang, Weijun Lu, </a:t>
            </a:r>
            <a:r>
              <a:rPr lang="en-US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Kaihang</a:t>
            </a:r>
            <a:r>
              <a:rPr lang="en-US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Xing, Fen Guo, </a:t>
            </a:r>
            <a:r>
              <a:rPr lang="en-US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Qingping</a:t>
            </a:r>
            <a:r>
              <a:rPr lang="en-US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Du, </a:t>
            </a:r>
            <a:r>
              <a:rPr lang="en-US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Xinfei</a:t>
            </a:r>
            <a:r>
              <a:rPr lang="en-US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Zhang, Fan Zhang, </a:t>
            </a:r>
            <a:r>
              <a:rPr lang="en-US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Zongyao</a:t>
            </a:r>
            <a:r>
              <a:rPr lang="en-US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Qian, </a:t>
            </a:r>
            <a:r>
              <a:rPr lang="en-US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Feilong</a:t>
            </a:r>
            <a:r>
              <a:rPr lang="en-US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Li,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DNA as a tool for soil health monitoring and unveiling new ecological frontiers,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Ecological Indicators,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Vol174,2025,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113438,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ISSN 1470-160X,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https://doi.org/10.1016/j.ecolind.2025.113438</a:t>
            </a:r>
            <a:r>
              <a:rPr lang="en-US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800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Manske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 K.,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Glaeser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J.,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Kuypers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M. M. M., &amp;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Overmann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J. (2005).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Physiology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phylogeny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Black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Microbiology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7(8), 1243–1252. https://doi.org/10.1128/AEM.71.12.8049-8060.2005</a:t>
            </a:r>
          </a:p>
          <a:p>
            <a:pPr algn="l">
              <a:buNone/>
            </a:pPr>
            <a:r>
              <a:rPr lang="tr-TR" sz="1800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Jaiani</a:t>
            </a:r>
            <a:r>
              <a:rPr lang="tr-TR" sz="18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 al. (2020). </a:t>
            </a:r>
            <a:r>
              <a:rPr lang="en-US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Microbial Diversity and Phage–Host Interactions in the Georgian Coastal Area of the Black Sea Revealed by Whole Genome Metagenomic Sequencing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Microorganisms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Mar.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2020, 18(11),  https://doi.org/10.3390/md18110558</a:t>
            </a:r>
          </a:p>
          <a:p>
            <a:pPr algn="l">
              <a:buNone/>
            </a:pP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Karadurmuş, U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Sari, M. (2022). Marine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mucilage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Marmara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marine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ecosystem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deaths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Turkish Journal of Zoology 46:93-102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DOI:10.3906/zoo-2108-14</a:t>
            </a:r>
            <a:r>
              <a:rPr lang="tr-TR" sz="18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buNone/>
            </a:pPr>
            <a:endParaRPr lang="en-US" b="0" i="0" dirty="0">
              <a:solidFill>
                <a:srgbClr val="555555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endParaRPr lang="en-US" b="0" i="0" dirty="0">
              <a:solidFill>
                <a:srgbClr val="555555"/>
              </a:solidFill>
              <a:effectLst/>
              <a:latin typeface="Roboto" panose="02000000000000000000" pitchFamily="2" charset="0"/>
            </a:endParaRP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995979B-2295-F745-6E85-CE779F8C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08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624D4E-FC9E-95AD-9B26-4C1FFCF1C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6" y="321290"/>
            <a:ext cx="7886700" cy="60350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Yüceer, M., &amp; Yüceer, Ç. (2022).</a:t>
            </a:r>
            <a:b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Earth Engine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marine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mucilage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Izmit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in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Marmara.</a:t>
            </a:r>
            <a:b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Hydrology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9(8), 135.</a:t>
            </a:r>
            <a:b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https://doi.org/10.3390/hydrology9080135</a:t>
            </a:r>
          </a:p>
          <a:p>
            <a:pPr marL="0" indent="0">
              <a:buNone/>
            </a:pPr>
            <a:r>
              <a:rPr lang="tr-T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Savun-Hekimoğlu, B., &amp; Gazioğlu, C. (2021).</a:t>
            </a:r>
            <a:b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Mucilage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problem in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semi-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enclosed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seas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Recent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outbreak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Marmara.</a:t>
            </a:r>
            <a:b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Black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Mediterranean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Environment, 27(2), 140–153.</a:t>
            </a:r>
            <a:b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https://blackmeditjournal.org/wp-content/uploads/2-2021_2_140-153.pdf</a:t>
            </a:r>
            <a:endParaRPr lang="tr-T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Petalas</a:t>
            </a:r>
            <a:r>
              <a:rPr lang="tr-T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tr-TR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Tragou</a:t>
            </a:r>
            <a:r>
              <a:rPr lang="tr-T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E., &amp; </a:t>
            </a:r>
            <a:r>
              <a:rPr lang="tr-TR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Zervakis</a:t>
            </a:r>
            <a:r>
              <a:rPr lang="tr-T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 (2017).</a:t>
            </a:r>
            <a:b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Black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river-inflow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hydrological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Artificial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Neural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Networks.</a:t>
            </a:r>
            <a:b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ResearchGate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https://www.researchgate.net/publication/321244527</a:t>
            </a:r>
            <a:endParaRPr lang="tr-T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Pandey</a:t>
            </a:r>
            <a:r>
              <a:rPr lang="tr-T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K., </a:t>
            </a:r>
            <a:r>
              <a:rPr lang="tr-TR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Mallik</a:t>
            </a:r>
            <a:r>
              <a:rPr lang="tr-T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K., &amp; </a:t>
            </a:r>
            <a:r>
              <a:rPr lang="tr-TR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Yumnam</a:t>
            </a:r>
            <a:r>
              <a:rPr lang="tr-T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(</a:t>
            </a:r>
            <a:r>
              <a:rPr lang="tr-TR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Eds</a:t>
            </a:r>
            <a:r>
              <a:rPr lang="tr-T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(2025).</a:t>
            </a:r>
            <a:b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Handbook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Aquatic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Microbiology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CRC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https://www.researchgate.net/publication/383424392</a:t>
            </a:r>
            <a:endParaRPr lang="tr-T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Prekrasna</a:t>
            </a:r>
            <a:r>
              <a:rPr lang="tr-T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I., et al. (2022).</a:t>
            </a:r>
            <a:b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Antibiotic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Black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microbial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Frontiers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tr-T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10, 823172.</a:t>
            </a:r>
            <a:b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https://doi.org/10.3389/fenvs.2022.823172</a:t>
            </a:r>
          </a:p>
          <a:p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1110791-849E-D7C6-3A9A-C6E7DE1A0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97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559E82-D1C9-DC8E-664E-0AECBFF2B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82" y="311457"/>
            <a:ext cx="7886700" cy="4351338"/>
          </a:xfrm>
        </p:spPr>
        <p:txBody>
          <a:bodyPr/>
          <a:lstStyle/>
          <a:p>
            <a:r>
              <a:rPr lang="tr-TR" sz="1800" b="1" i="0" dirty="0" err="1">
                <a:solidFill>
                  <a:srgbClr val="0028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Moutzoris-Sidiris</a:t>
            </a:r>
            <a:r>
              <a:rPr lang="tr-TR" sz="1800" b="1" i="0" dirty="0">
                <a:solidFill>
                  <a:srgbClr val="0028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 </a:t>
            </a:r>
            <a:r>
              <a:rPr lang="tr-TR" sz="1800" b="1" i="0" dirty="0" err="1">
                <a:solidFill>
                  <a:srgbClr val="0028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800" b="1" i="0" dirty="0">
                <a:solidFill>
                  <a:srgbClr val="0028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1" i="0" dirty="0" err="1">
                <a:solidFill>
                  <a:srgbClr val="0028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Topouzelis</a:t>
            </a:r>
            <a:r>
              <a:rPr lang="tr-TR" sz="1800" b="1" i="0" dirty="0">
                <a:solidFill>
                  <a:srgbClr val="0028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K, 2021. </a:t>
            </a:r>
            <a:r>
              <a:rPr lang="en-US" sz="1800" b="1" i="0" dirty="0">
                <a:solidFill>
                  <a:srgbClr val="0028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Chlorophyll-a concentration from Sentinel-3 satellite images at the Mediterranean Sea using CMEMS open source </a:t>
            </a:r>
            <a:r>
              <a:rPr lang="en-US" sz="1800" b="1" i="1" dirty="0">
                <a:solidFill>
                  <a:srgbClr val="0028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situ</a:t>
            </a:r>
            <a:r>
              <a:rPr lang="en-US" sz="1800" b="1" i="0" dirty="0">
                <a:solidFill>
                  <a:srgbClr val="0028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data</a:t>
            </a:r>
            <a:r>
              <a:rPr lang="tr-TR" sz="1800" b="1" i="0" dirty="0">
                <a:solidFill>
                  <a:srgbClr val="0028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Geosciences 2021; 13: 85–97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tr-TR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Toming</a:t>
            </a:r>
            <a:r>
              <a:rPr lang="tr-TR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K., </a:t>
            </a:r>
            <a:r>
              <a:rPr lang="tr-TR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Kutser</a:t>
            </a:r>
            <a:r>
              <a:rPr lang="tr-TR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T., </a:t>
            </a:r>
            <a:r>
              <a:rPr lang="tr-TR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Uiboupin</a:t>
            </a:r>
            <a:r>
              <a:rPr lang="tr-TR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R., </a:t>
            </a:r>
            <a:r>
              <a:rPr lang="tr-TR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Arikas</a:t>
            </a:r>
            <a:r>
              <a:rPr lang="tr-TR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tr-TR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Vahter</a:t>
            </a:r>
            <a:r>
              <a:rPr lang="tr-TR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K., </a:t>
            </a:r>
            <a:r>
              <a:rPr lang="tr-TR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Paavel</a:t>
            </a:r>
            <a:r>
              <a:rPr lang="tr-TR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Mapping Water Quality Parameters with Sentinel-3 Ocean and Land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Instrument imagery in the Baltic Sea</a:t>
            </a:r>
            <a:r>
              <a:rPr lang="tr-TR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fr-FR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Sens. 2017, 9(10), 1070;</a:t>
            </a:r>
            <a:r>
              <a:rPr lang="tr-TR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https://doi.org/10.3390/rs9101070</a:t>
            </a:r>
            <a:endParaRPr lang="tr-TR" sz="1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b="1" i="0" dirty="0">
              <a:solidFill>
                <a:srgbClr val="002850"/>
              </a:solidFill>
              <a:effectLst/>
              <a:latin typeface="Haffer"/>
            </a:endParaRP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0B780C7-10F2-8784-8243-CEF79F26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29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umtlerin okulları eksik su">
            <a:extLst>
              <a:ext uri="{FF2B5EF4-FFF2-40B4-BE49-F238E27FC236}">
                <a16:creationId xmlns:a16="http://schemas.microsoft.com/office/drawing/2014/main" id="{1D25B8EA-42F1-DF5A-4D36-FDC738BDE7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11000" r="-1" b="-1"/>
          <a:stretch/>
        </p:blipFill>
        <p:spPr>
          <a:xfrm>
            <a:off x="115367" y="1544328"/>
            <a:ext cx="6936305" cy="5202233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2FFE095-033A-DC6D-6FA3-BA07D546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39</a:t>
            </a:fld>
            <a:endParaRPr lang="en-US"/>
          </a:p>
        </p:txBody>
      </p:sp>
      <p:sp>
        <p:nvSpPr>
          <p:cNvPr id="46" name="Başlık 45">
            <a:extLst>
              <a:ext uri="{FF2B5EF4-FFF2-40B4-BE49-F238E27FC236}">
                <a16:creationId xmlns:a16="http://schemas.microsoft.com/office/drawing/2014/main" id="{15883707-80AC-E803-A690-06FAE62C5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142" y="216641"/>
            <a:ext cx="8072284" cy="11938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tr-TR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tr-TR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tr-TR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Atention</a:t>
            </a:r>
            <a:r>
              <a:rPr lang="tr-TR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tr-TR" dirty="0"/>
          </a:p>
        </p:txBody>
      </p:sp>
      <p:pic>
        <p:nvPicPr>
          <p:cNvPr id="6" name="Resim 5" descr="Heyecanlı Handy">
            <a:extLst>
              <a:ext uri="{FF2B5EF4-FFF2-40B4-BE49-F238E27FC236}">
                <a16:creationId xmlns:a16="http://schemas.microsoft.com/office/drawing/2014/main" id="{9B9A53E0-5B61-65CA-3F48-E1BF884AB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94" y="3728934"/>
            <a:ext cx="1704506" cy="2003390"/>
          </a:xfrm>
          <a:prstGeom prst="rect">
            <a:avLst/>
          </a:prstGeom>
        </p:spPr>
      </p:pic>
      <p:pic>
        <p:nvPicPr>
          <p:cNvPr id="8" name="Resim 7" descr="Heyecanlı Handy">
            <a:extLst>
              <a:ext uri="{FF2B5EF4-FFF2-40B4-BE49-F238E27FC236}">
                <a16:creationId xmlns:a16="http://schemas.microsoft.com/office/drawing/2014/main" id="{070516F3-FC68-FE2F-AEC0-8516A41DD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94" y="1798253"/>
            <a:ext cx="1704506" cy="200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FF1D8E-CC2D-FE17-1D5E-4D9F8608C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34" y="419612"/>
            <a:ext cx="7886700" cy="5528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Salinity and Depth Characteristics of the Black Sea</a:t>
            </a:r>
            <a:endParaRPr lang="tr-TR" b="1" dirty="0"/>
          </a:p>
          <a:p>
            <a:pPr>
              <a:buNone/>
            </a:pPr>
            <a:endParaRPr lang="tr-TR" b="1" dirty="0"/>
          </a:p>
          <a:p>
            <a:pPr>
              <a:buNone/>
            </a:pPr>
            <a:r>
              <a:rPr lang="en-US" b="1" dirty="0"/>
              <a:t>1. Surface Layer (0–50 m)</a:t>
            </a:r>
            <a:endParaRPr lang="tr-TR" b="1" dirty="0"/>
          </a:p>
          <a:p>
            <a:pPr>
              <a:buNone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Salinity</a:t>
            </a:r>
            <a:r>
              <a:rPr lang="en-US" dirty="0"/>
              <a:t>: </a:t>
            </a:r>
            <a:r>
              <a:rPr lang="en-US" b="1" dirty="0"/>
              <a:t>17–18 PSU</a:t>
            </a:r>
            <a:r>
              <a:rPr lang="en-US" dirty="0"/>
              <a:t> (practical salinity units)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Reason</a:t>
            </a:r>
            <a:r>
              <a:rPr lang="en-US" dirty="0"/>
              <a:t>: Massive </a:t>
            </a:r>
            <a:r>
              <a:rPr lang="en-US" b="1" dirty="0"/>
              <a:t>freshwater input</a:t>
            </a:r>
            <a:r>
              <a:rPr lang="en-US" dirty="0"/>
              <a:t> from rivers (especially in the northwest), combined with </a:t>
            </a:r>
            <a:r>
              <a:rPr lang="en-US" b="1" dirty="0"/>
              <a:t>limited mixing</a:t>
            </a:r>
            <a:r>
              <a:rPr lang="en-US" dirty="0"/>
              <a:t> and </a:t>
            </a:r>
            <a:r>
              <a:rPr lang="en-US" b="1" dirty="0"/>
              <a:t>restricted outflow</a:t>
            </a:r>
            <a:r>
              <a:rPr lang="en-US" dirty="0"/>
              <a:t> through the Bosphorus.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Result</a:t>
            </a:r>
            <a:r>
              <a:rPr lang="en-US" dirty="0"/>
              <a:t>: The surface is significantly </a:t>
            </a:r>
            <a:r>
              <a:rPr lang="en-US" b="1" dirty="0"/>
              <a:t>less salty</a:t>
            </a:r>
            <a:r>
              <a:rPr lang="en-US" dirty="0"/>
              <a:t> than global ocean average (~35 PSU).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E9504C8-5BF4-554E-ED3B-BE17F525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6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601857-6AF1-FC98-4F64-7E1670E1F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46" y="360618"/>
            <a:ext cx="7886700" cy="612867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300" b="1" dirty="0"/>
              <a:t>2. Pycnocline (50–150 m)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strong halocline</a:t>
            </a:r>
            <a:r>
              <a:rPr lang="en-US" dirty="0"/>
              <a:t> exists here, where </a:t>
            </a:r>
            <a:r>
              <a:rPr lang="en-US" b="1" dirty="0"/>
              <a:t>salinity increases rapidly with depth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layer acts as a </a:t>
            </a:r>
            <a:r>
              <a:rPr lang="en-US" b="1" dirty="0"/>
              <a:t>barrier to vertical mixing</a:t>
            </a:r>
            <a:r>
              <a:rPr lang="en-US" dirty="0"/>
              <a:t> of surface and deeper waters.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None/>
            </a:pPr>
            <a:r>
              <a:rPr lang="en-US" sz="2300" b="1" dirty="0"/>
              <a:t>3. Deep Water Layer (&gt;150 m to ~2200 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Salinity</a:t>
            </a:r>
            <a:r>
              <a:rPr lang="en-US" dirty="0"/>
              <a:t>: Stabilizes at around </a:t>
            </a:r>
            <a:r>
              <a:rPr lang="en-US" b="1" dirty="0"/>
              <a:t>22 PSU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Conditions</a:t>
            </a:r>
            <a:r>
              <a:rPr lang="en-US" dirty="0"/>
              <a:t>: This layer is </a:t>
            </a:r>
            <a:r>
              <a:rPr lang="en-US" b="1" dirty="0"/>
              <a:t>permanently stratified</a:t>
            </a:r>
            <a:r>
              <a:rPr lang="en-US" dirty="0"/>
              <a:t> and </a:t>
            </a:r>
            <a:r>
              <a:rPr lang="en-US" b="1" dirty="0"/>
              <a:t>anoxic</a:t>
            </a:r>
            <a:r>
              <a:rPr lang="en-US" dirty="0"/>
              <a:t> (oxygen-free), making it one of the largest anoxic basins in the world.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Stability</a:t>
            </a:r>
            <a:r>
              <a:rPr lang="en-US" dirty="0"/>
              <a:t>: Salinity and temperature are </a:t>
            </a:r>
            <a:r>
              <a:rPr lang="en-US" b="1" dirty="0"/>
              <a:t>remarkably stable</a:t>
            </a:r>
            <a:r>
              <a:rPr lang="en-US" dirty="0"/>
              <a:t> here over </a:t>
            </a:r>
            <a:r>
              <a:rPr lang="en-US" b="1" dirty="0"/>
              <a:t>time.</a:t>
            </a:r>
            <a:endParaRPr lang="tr-TR" b="1" dirty="0"/>
          </a:p>
          <a:p>
            <a:pPr>
              <a:buNone/>
            </a:pPr>
            <a:r>
              <a:rPr lang="en-US" sz="2300" b="1" dirty="0"/>
              <a:t>Water Exchange Mechanism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Two-layer flow in the Bosphorus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Surface inflow</a:t>
            </a:r>
            <a:r>
              <a:rPr lang="en-US" dirty="0"/>
              <a:t> from the less salty Black Sea to the Aegean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Deeper inflow</a:t>
            </a:r>
            <a:r>
              <a:rPr lang="en-US" dirty="0"/>
              <a:t> of saltier Mediterranean water (~38 PSU) into the Black Sea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Mediterranean inflow </a:t>
            </a:r>
            <a:r>
              <a:rPr lang="en-US" b="1" dirty="0"/>
              <a:t>sinks</a:t>
            </a:r>
            <a:r>
              <a:rPr lang="en-US" dirty="0"/>
              <a:t> below the less dense freshwater, enriching the deep layer's salinity but </a:t>
            </a:r>
            <a:r>
              <a:rPr lang="en-US" b="1" dirty="0"/>
              <a:t>never reaching the surface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61164B9-1346-B0C9-0799-EFB59FB1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6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B61C7F-2325-FA39-5FFD-2F0F1B38AF6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179" y="320674"/>
            <a:ext cx="7886700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1. Introduction to the Black Sea Ecosystem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45C706-0745-B41D-85ED-4568C7296C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77418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4065EA8-D38F-EFEA-4AB6-A0CAF5E8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4ECCBD-4292-20F8-ABEA-C7C5738A7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Microbiological Uniqueness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Anaerobic microbial communities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thrive in the deep, euxinic (sulfide-rich) layers, where oxygen is absent.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and coastal waters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diverse 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bacterioplankton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cyanobacteria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algae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many of which respond rapidly to pollution or eutrophication.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Microbial diversity is a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indicator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ecosystem stress and functionality — influencing nutrient cycling, detoxification, and primary production.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E802CBE-6095-2C2C-BCD0-257EA8CA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7B2983-4B3A-E358-1FC8-A4614D10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79" y="320674"/>
            <a:ext cx="7886700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1. Introduction to the Black Sea Ecosystem</a:t>
            </a:r>
          </a:p>
        </p:txBody>
      </p:sp>
    </p:spTree>
    <p:extLst>
      <p:ext uri="{BB962C8B-B14F-4D97-AF65-F5344CB8AC3E}">
        <p14:creationId xmlns:p14="http://schemas.microsoft.com/office/powerpoint/2010/main" val="3196521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88" y="365532"/>
            <a:ext cx="7533018" cy="877729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sz="3500" b="1" dirty="0">
                <a:solidFill>
                  <a:srgbClr val="FFFF00"/>
                </a:solidFill>
              </a:rPr>
              <a:t>2. Microbial Diversity in the Black Sea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0A08FC-15F5-DF3A-CBDD-B94FAB3A5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589481"/>
              </p:ext>
            </p:extLst>
          </p:nvPr>
        </p:nvGraphicFramePr>
        <p:xfrm>
          <a:off x="276564" y="1719289"/>
          <a:ext cx="8729784" cy="4789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6DD8D5C-3AAE-5201-0A26-8ED19841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E93BE8A-CC2F-E9A6-2D00-2BB79B928C5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3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229793C-C985-9295-47F4-D87B688FAE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4333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7779509-CBEF-9867-DF67-4ABA2C4C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F31B88-F184-6EC5-905C-E9552069D92C}"/>
              </a:ext>
            </a:extLst>
          </p:cNvPr>
          <p:cNvSpPr txBox="1">
            <a:spLocks/>
          </p:cNvSpPr>
          <p:nvPr/>
        </p:nvSpPr>
        <p:spPr>
          <a:xfrm>
            <a:off x="340440" y="374094"/>
            <a:ext cx="7533018" cy="87772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>
                <a:solidFill>
                  <a:srgbClr val="FFFF00"/>
                </a:solidFill>
              </a:rPr>
              <a:t>3. </a:t>
            </a:r>
            <a:r>
              <a:rPr lang="tr-TR" sz="3600" b="1" dirty="0" err="1">
                <a:solidFill>
                  <a:srgbClr val="FFFF00"/>
                </a:solidFill>
              </a:rPr>
              <a:t>Anthropogenic</a:t>
            </a:r>
            <a:r>
              <a:rPr lang="tr-TR" sz="3600" b="1" dirty="0">
                <a:solidFill>
                  <a:srgbClr val="FFFF00"/>
                </a:solidFill>
              </a:rPr>
              <a:t> </a:t>
            </a:r>
            <a:r>
              <a:rPr lang="tr-TR" sz="3600" b="1" dirty="0" err="1">
                <a:solidFill>
                  <a:srgbClr val="FFFF00"/>
                </a:solidFill>
              </a:rPr>
              <a:t>Pressures</a:t>
            </a:r>
            <a:r>
              <a:rPr lang="tr-TR" sz="3600" b="1" dirty="0">
                <a:solidFill>
                  <a:srgbClr val="FFFF00"/>
                </a:solidFill>
              </a:rPr>
              <a:t> &amp; </a:t>
            </a:r>
            <a:r>
              <a:rPr lang="tr-TR" sz="3600" b="1" dirty="0" err="1">
                <a:solidFill>
                  <a:srgbClr val="FFFF00"/>
                </a:solidFill>
              </a:rPr>
              <a:t>Threats</a:t>
            </a:r>
            <a:endParaRPr lang="en-US" sz="35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3233</Words>
  <Application>Microsoft Office PowerPoint</Application>
  <PresentationFormat>On-screen Show (4:3)</PresentationFormat>
  <Paragraphs>463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Aptos</vt:lpstr>
      <vt:lpstr>Aptos Display</vt:lpstr>
      <vt:lpstr>Arial</vt:lpstr>
      <vt:lpstr>Haffer</vt:lpstr>
      <vt:lpstr>Roboto</vt:lpstr>
      <vt:lpstr>Times New Roman</vt:lpstr>
      <vt:lpstr>Office Teması</vt:lpstr>
      <vt:lpstr>  Conservation of the Black Sea Marine Biodiversity:  A Microbiological Perspective and GIS-Based Approaches</vt:lpstr>
      <vt:lpstr>Contents</vt:lpstr>
      <vt:lpstr>1. Introduction to the Black Sea Ecosystem</vt:lpstr>
      <vt:lpstr>PowerPoint Presentation</vt:lpstr>
      <vt:lpstr>PowerPoint Presentation</vt:lpstr>
      <vt:lpstr>1. Introduction to the Black Sea Ecosystem</vt:lpstr>
      <vt:lpstr>1. Introduction to the Black Sea Ecosystem</vt:lpstr>
      <vt:lpstr>2. Microbial Diversity in the Black Sea</vt:lpstr>
      <vt:lpstr>PowerPoint Presentation</vt:lpstr>
      <vt:lpstr>PowerPoint Presentation</vt:lpstr>
      <vt:lpstr>Can we trace bacteriochlorophyll (BChl )?</vt:lpstr>
      <vt:lpstr>PowerPoint Presentation</vt:lpstr>
      <vt:lpstr>PowerPoint Presentation</vt:lpstr>
      <vt:lpstr>PowerPoint Presentation</vt:lpstr>
      <vt:lpstr>4. Microbiological Monitoring and Indicators</vt:lpstr>
      <vt:lpstr>Key Microbiological Indicators</vt:lpstr>
      <vt:lpstr>II. GIS-Based Microbiological Monitoring Strategies</vt:lpstr>
      <vt:lpstr>III. Lab + Remote Tools Supporting GIS Monitoring</vt:lpstr>
      <vt:lpstr>5. GIS-Based Approaches</vt:lpstr>
      <vt:lpstr>5. GIS-Based Approaches</vt:lpstr>
      <vt:lpstr>6. Recommendations and Future Directions</vt:lpstr>
      <vt:lpstr>6.1) Predicting BChl and Mucilage Formation with GIS-Based Microbiological Approaches</vt:lpstr>
      <vt:lpstr>Key Variables to Monitor (Features):</vt:lpstr>
      <vt:lpstr>AI/ML Modeling Workflow:</vt:lpstr>
      <vt:lpstr>PowerPoint Presentation</vt:lpstr>
      <vt:lpstr>Microbiological Indicators:</vt:lpstr>
      <vt:lpstr>Conservation Applications</vt:lpstr>
      <vt:lpstr>Conservation Applications</vt:lpstr>
      <vt:lpstr>6.2) Wha are the expectations of AI Models with Microbiological Perspective  and  GIS-Based Approaches  for Black Sea Conservation???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wfrom Integration with GIS:</vt:lpstr>
      <vt:lpstr>References</vt:lpstr>
      <vt:lpstr>PowerPoint Presentation</vt:lpstr>
      <vt:lpstr>PowerPoint Presentation</vt:lpstr>
      <vt:lpstr>Thank You for  Your Atention…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of the Black Sea Marine Biodiversity:  A Microbiological Perspective and GIS-Based Approaches</dc:title>
  <dc:subject/>
  <dc:creator>Fany</dc:creator>
  <cp:keywords/>
  <dc:description>generated using python-pptx</dc:description>
  <cp:lastModifiedBy>Fani Semerdzhieva</cp:lastModifiedBy>
  <cp:revision>41</cp:revision>
  <dcterms:created xsi:type="dcterms:W3CDTF">2013-01-27T09:14:16Z</dcterms:created>
  <dcterms:modified xsi:type="dcterms:W3CDTF">2025-05-07T06:53:18Z</dcterms:modified>
  <cp:category/>
</cp:coreProperties>
</file>